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7"/>
  </p:notesMasterIdLst>
  <p:sldIdLst>
    <p:sldId id="256" r:id="rId2"/>
    <p:sldId id="302" r:id="rId3"/>
    <p:sldId id="294" r:id="rId4"/>
    <p:sldId id="323" r:id="rId5"/>
    <p:sldId id="295" r:id="rId6"/>
    <p:sldId id="296" r:id="rId7"/>
    <p:sldId id="282" r:id="rId8"/>
    <p:sldId id="285" r:id="rId9"/>
    <p:sldId id="306" r:id="rId10"/>
    <p:sldId id="318" r:id="rId11"/>
    <p:sldId id="320" r:id="rId12"/>
    <p:sldId id="304" r:id="rId13"/>
    <p:sldId id="289" r:id="rId14"/>
    <p:sldId id="290" r:id="rId15"/>
    <p:sldId id="291" r:id="rId16"/>
  </p:sldIdLst>
  <p:sldSz cx="9144000" cy="5143500" type="screen16x9"/>
  <p:notesSz cx="6797675" cy="992822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89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389625" algn="l" defTabSz="389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779251" algn="l" defTabSz="389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168877" algn="l" defTabSz="389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558503" algn="l" defTabSz="389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1948128" algn="l" defTabSz="389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337754" algn="l" defTabSz="389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2727381" algn="l" defTabSz="389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117007" algn="l" defTabSz="3896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chemeClr val="accent1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sper, Matthias" initials="KM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chemeClr val="accent1"/>
        </a:fontRef>
        <a:schemeClr val="accent1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0"/>
          </a:solidFill>
        </a:fill>
      </a:tcStyle>
    </a:wholeTbl>
    <a:band2H>
      <a:tcTxStyle/>
      <a:tcStyle>
        <a:tcBdr/>
        <a:fill>
          <a:solidFill>
            <a:srgbClr val="E6EA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chemeClr val="accent1"/>
        </a:fontRef>
        <a:schemeClr val="accent1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CECA"/>
          </a:solidFill>
        </a:fill>
      </a:tcStyle>
    </a:wholeTbl>
    <a:band2H>
      <a:tcTxStyle/>
      <a:tcStyle>
        <a:tcBdr/>
        <a:fill>
          <a:solidFill>
            <a:srgbClr val="F9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chemeClr val="accent1"/>
        </a:fontRef>
        <a:schemeClr val="accent1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1CBCE"/>
          </a:solidFill>
        </a:fill>
      </a:tcStyle>
    </a:wholeTbl>
    <a:band2H>
      <a:tcTxStyle/>
      <a:tcStyle>
        <a:tcBdr/>
        <a:fill>
          <a:solidFill>
            <a:srgbClr val="F0E7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chemeClr val="accent1"/>
        </a:fontRef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AF0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1"/>
        </a:fontRef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1"/>
              </a:solidFill>
              <a:prstDash val="solid"/>
              <a:round/>
            </a:ln>
          </a:top>
          <a:bottom>
            <a:ln w="254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1"/>
              </a:solidFill>
              <a:prstDash val="solid"/>
              <a:round/>
            </a:ln>
          </a:top>
          <a:bottom>
            <a:ln w="254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chemeClr val="accent1"/>
        </a:fontRef>
        <a:schemeClr val="accent1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0"/>
          </a:solidFill>
        </a:fill>
      </a:tcStyle>
    </a:wholeTbl>
    <a:band2H>
      <a:tcTxStyle/>
      <a:tcStyle>
        <a:tcBdr/>
        <a:fill>
          <a:solidFill>
            <a:srgbClr val="E6EA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chemeClr val="accent1"/>
        </a:fontRef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1">
              <a:alpha val="20000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chemeClr val="accent1"/>
        </a:fontRef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1">
              <a:alpha val="20000"/>
            </a:schemeClr>
          </a:solidFill>
        </a:fill>
      </a:tcStyle>
    </a:firstCol>
    <a:lastRow>
      <a:tcTxStyle b="on" i="off">
        <a:fontRef idx="major">
          <a:schemeClr val="accent1"/>
        </a:fontRef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508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chemeClr val="accent1"/>
        </a:fontRef>
        <a:schemeClr val="accent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254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40" d="100"/>
          <a:sy n="140" d="100"/>
        </p:scale>
        <p:origin x="7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  <a:prstGeom prst="rect">
            <a:avLst/>
          </a:prstGeom>
        </p:spPr>
        <p:txBody>
          <a:bodyPr lIns="94229" tIns="47114" rIns="94229" bIns="47114"/>
          <a:lstStyle/>
          <a:p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06357" y="4715907"/>
            <a:ext cx="4984962" cy="4467702"/>
          </a:xfrm>
          <a:prstGeom prst="rect">
            <a:avLst/>
          </a:prstGeom>
        </p:spPr>
        <p:txBody>
          <a:bodyPr lIns="94229" tIns="47114" rIns="94229" bIns="47114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389625" latinLnBrk="0">
      <a:defRPr sz="1000">
        <a:latin typeface="+mj-lt"/>
        <a:ea typeface="+mj-ea"/>
        <a:cs typeface="+mj-cs"/>
        <a:sym typeface="Calibri"/>
      </a:defRPr>
    </a:lvl1pPr>
    <a:lvl2pPr indent="228600" defTabSz="389625" latinLnBrk="0">
      <a:defRPr sz="1000">
        <a:latin typeface="+mj-lt"/>
        <a:ea typeface="+mj-ea"/>
        <a:cs typeface="+mj-cs"/>
        <a:sym typeface="Calibri"/>
      </a:defRPr>
    </a:lvl2pPr>
    <a:lvl3pPr indent="457200" defTabSz="389625" latinLnBrk="0">
      <a:defRPr sz="1000">
        <a:latin typeface="+mj-lt"/>
        <a:ea typeface="+mj-ea"/>
        <a:cs typeface="+mj-cs"/>
        <a:sym typeface="Calibri"/>
      </a:defRPr>
    </a:lvl3pPr>
    <a:lvl4pPr indent="685800" defTabSz="389625" latinLnBrk="0">
      <a:defRPr sz="1000">
        <a:latin typeface="+mj-lt"/>
        <a:ea typeface="+mj-ea"/>
        <a:cs typeface="+mj-cs"/>
        <a:sym typeface="Calibri"/>
      </a:defRPr>
    </a:lvl4pPr>
    <a:lvl5pPr indent="914400" defTabSz="389625" latinLnBrk="0">
      <a:defRPr sz="1000">
        <a:latin typeface="+mj-lt"/>
        <a:ea typeface="+mj-ea"/>
        <a:cs typeface="+mj-cs"/>
        <a:sym typeface="Calibri"/>
      </a:defRPr>
    </a:lvl5pPr>
    <a:lvl6pPr indent="1143000" defTabSz="389625" latinLnBrk="0">
      <a:defRPr sz="1000">
        <a:latin typeface="+mj-lt"/>
        <a:ea typeface="+mj-ea"/>
        <a:cs typeface="+mj-cs"/>
        <a:sym typeface="Calibri"/>
      </a:defRPr>
    </a:lvl6pPr>
    <a:lvl7pPr indent="1371600" defTabSz="389625" latinLnBrk="0">
      <a:defRPr sz="1000">
        <a:latin typeface="+mj-lt"/>
        <a:ea typeface="+mj-ea"/>
        <a:cs typeface="+mj-cs"/>
        <a:sym typeface="Calibri"/>
      </a:defRPr>
    </a:lvl7pPr>
    <a:lvl8pPr indent="1600200" defTabSz="389625" latinLnBrk="0">
      <a:defRPr sz="1000">
        <a:latin typeface="+mj-lt"/>
        <a:ea typeface="+mj-ea"/>
        <a:cs typeface="+mj-cs"/>
        <a:sym typeface="Calibri"/>
      </a:defRPr>
    </a:lvl8pPr>
    <a:lvl9pPr indent="1828800" defTabSz="389625" latinLnBrk="0">
      <a:defRPr sz="10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2753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251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92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416030" y="1450404"/>
            <a:ext cx="6334806" cy="807028"/>
          </a:xfrm>
          <a:prstGeom prst="rect">
            <a:avLst/>
          </a:prstGeom>
        </p:spPr>
        <p:txBody>
          <a:bodyPr lIns="38963" tIns="38963" rIns="38963" bIns="38963"/>
          <a:lstStyle>
            <a:lvl1pPr>
              <a:defRPr sz="5755"/>
            </a:lvl1pPr>
          </a:lstStyle>
          <a:p>
            <a:r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16030" y="2626327"/>
            <a:ext cx="6334806" cy="886901"/>
          </a:xfrm>
          <a:prstGeom prst="rect">
            <a:avLst/>
          </a:prstGeom>
        </p:spPr>
        <p:txBody>
          <a:bodyPr/>
          <a:lstStyle>
            <a:lvl2pPr marL="0" indent="521435">
              <a:buSzTx/>
              <a:buNone/>
            </a:lvl2pPr>
            <a:lvl3pPr marL="0" indent="1042872">
              <a:buSzTx/>
              <a:buNone/>
            </a:lvl3pPr>
            <a:lvl4pPr marL="0" indent="1564308">
              <a:buSzTx/>
              <a:buNone/>
            </a:lvl4pPr>
            <a:lvl5pPr marL="0" indent="2085745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1774" y="4635266"/>
            <a:ext cx="261429" cy="26399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und Inhaltsfolie (Text, Grafik, Tabelle..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 und 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2" name="Bildplatzhalter 9"/>
          <p:cNvSpPr>
            <a:spLocks noGrp="1"/>
          </p:cNvSpPr>
          <p:nvPr>
            <p:ph type="pic" sz="half" idx="13"/>
          </p:nvPr>
        </p:nvSpPr>
        <p:spPr>
          <a:xfrm>
            <a:off x="416021" y="1210033"/>
            <a:ext cx="3909172" cy="338419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6251" y="1209675"/>
            <a:ext cx="4155172" cy="338455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erade Verbindung 6"/>
          <p:cNvSpPr/>
          <p:nvPr/>
        </p:nvSpPr>
        <p:spPr>
          <a:xfrm>
            <a:off x="395902" y="4705722"/>
            <a:ext cx="8360694" cy="1"/>
          </a:xfrm>
          <a:prstGeom prst="line">
            <a:avLst/>
          </a:prstGeom>
          <a:ln>
            <a:solidFill>
              <a:schemeClr val="accent2"/>
            </a:solidFill>
          </a:ln>
        </p:spPr>
        <p:txBody>
          <a:bodyPr lIns="61185" rIns="61185"/>
          <a:lstStyle/>
          <a:p>
            <a:endParaRPr sz="2007"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416027" y="336890"/>
            <a:ext cx="6252227" cy="818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70783" y="4714010"/>
            <a:ext cx="261429" cy="263994"/>
          </a:xfrm>
          <a:prstGeom prst="rect">
            <a:avLst/>
          </a:prstGeom>
          <a:ln w="12700">
            <a:miter lim="400000"/>
          </a:ln>
        </p:spPr>
        <p:txBody>
          <a:bodyPr wrap="none" lIns="38963" tIns="38963" rIns="38963" bIns="38963" anchor="ctr">
            <a:spAutoFit/>
          </a:bodyPr>
          <a:lstStyle>
            <a:lvl1pPr algn="r">
              <a:defRPr sz="1204">
                <a:solidFill>
                  <a:schemeClr val="accent2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16313" y="1244600"/>
            <a:ext cx="8315110" cy="3368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8963" tIns="38963" rIns="38963" bIns="38963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hf hdr="0" ftr="0" dt="0"/>
  <p:txStyles>
    <p:titleStyle>
      <a:lvl1pPr marL="0" marR="0" indent="0" algn="l" defTabSz="52143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83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52143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83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52143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83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52143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83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52143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83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52143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83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52143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83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52143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83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52143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83" b="0" i="0" u="none" strike="noStrike" cap="none" spc="0" baseline="0">
          <a:solidFill>
            <a:schemeClr val="accent1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0" marR="0" indent="0" algn="l" defTabSz="521435" rtl="0" latinLnBrk="0">
        <a:lnSpc>
          <a:spcPct val="90000"/>
        </a:lnSpc>
        <a:spcBef>
          <a:spcPts val="803"/>
        </a:spcBef>
        <a:spcAft>
          <a:spcPts val="0"/>
        </a:spcAft>
        <a:buClrTx/>
        <a:buSzTx/>
        <a:buFontTx/>
        <a:buNone/>
        <a:tabLst/>
        <a:defRPr sz="3078" b="1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1pPr>
      <a:lvl2pPr marL="412907" marR="0" indent="-412907" algn="l" defTabSz="521435" rtl="0" latinLnBrk="0">
        <a:lnSpc>
          <a:spcPct val="90000"/>
        </a:lnSpc>
        <a:spcBef>
          <a:spcPts val="803"/>
        </a:spcBef>
        <a:spcAft>
          <a:spcPts val="0"/>
        </a:spcAft>
        <a:buClrTx/>
        <a:buSzPct val="100000"/>
        <a:buFontTx/>
        <a:buChar char="–"/>
        <a:tabLst/>
        <a:defRPr sz="3078" b="1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2pPr>
      <a:lvl3pPr marL="1027750" marR="0" indent="-549727" algn="l" defTabSz="521435" rtl="0" latinLnBrk="0">
        <a:lnSpc>
          <a:spcPct val="90000"/>
        </a:lnSpc>
        <a:spcBef>
          <a:spcPts val="803"/>
        </a:spcBef>
        <a:spcAft>
          <a:spcPts val="0"/>
        </a:spcAft>
        <a:buClrTx/>
        <a:buSzPct val="100000"/>
        <a:buFontTx/>
        <a:buChar char="•"/>
        <a:tabLst/>
        <a:defRPr sz="3078" b="1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3pPr>
      <a:lvl4pPr marL="1939090" marR="0" indent="-374782" algn="l" defTabSz="521435" rtl="0" latinLnBrk="0">
        <a:lnSpc>
          <a:spcPct val="90000"/>
        </a:lnSpc>
        <a:spcBef>
          <a:spcPts val="803"/>
        </a:spcBef>
        <a:spcAft>
          <a:spcPts val="0"/>
        </a:spcAft>
        <a:buClrTx/>
        <a:buSzPct val="100000"/>
        <a:buFontTx/>
        <a:buChar char="–"/>
        <a:tabLst/>
        <a:defRPr sz="3078" b="1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4pPr>
      <a:lvl5pPr marL="2460526" marR="0" indent="-374782" algn="l" defTabSz="521435" rtl="0" latinLnBrk="0">
        <a:lnSpc>
          <a:spcPct val="90000"/>
        </a:lnSpc>
        <a:spcBef>
          <a:spcPts val="803"/>
        </a:spcBef>
        <a:spcAft>
          <a:spcPts val="0"/>
        </a:spcAft>
        <a:buClrTx/>
        <a:buSzPct val="100000"/>
        <a:buFontTx/>
        <a:buChar char="»"/>
        <a:tabLst/>
        <a:defRPr sz="3078" b="1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5pPr>
      <a:lvl6pPr marL="2959917" marR="0" indent="-352736" algn="l" defTabSz="521435" rtl="0" latinLnBrk="0">
        <a:lnSpc>
          <a:spcPct val="90000"/>
        </a:lnSpc>
        <a:spcBef>
          <a:spcPts val="803"/>
        </a:spcBef>
        <a:spcAft>
          <a:spcPts val="0"/>
        </a:spcAft>
        <a:buClrTx/>
        <a:buSzPct val="100000"/>
        <a:buFontTx/>
        <a:buChar char="•"/>
        <a:tabLst/>
        <a:defRPr sz="3078" b="1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6pPr>
      <a:lvl7pPr marL="3481353" marR="0" indent="-352736" algn="l" defTabSz="521435" rtl="0" latinLnBrk="0">
        <a:lnSpc>
          <a:spcPct val="90000"/>
        </a:lnSpc>
        <a:spcBef>
          <a:spcPts val="803"/>
        </a:spcBef>
        <a:spcAft>
          <a:spcPts val="0"/>
        </a:spcAft>
        <a:buClrTx/>
        <a:buSzPct val="100000"/>
        <a:buFontTx/>
        <a:buChar char="•"/>
        <a:tabLst/>
        <a:defRPr sz="3078" b="1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7pPr>
      <a:lvl8pPr marL="4002790" marR="0" indent="-352736" algn="l" defTabSz="521435" rtl="0" latinLnBrk="0">
        <a:lnSpc>
          <a:spcPct val="90000"/>
        </a:lnSpc>
        <a:spcBef>
          <a:spcPts val="803"/>
        </a:spcBef>
        <a:spcAft>
          <a:spcPts val="0"/>
        </a:spcAft>
        <a:buClrTx/>
        <a:buSzPct val="100000"/>
        <a:buFontTx/>
        <a:buChar char="•"/>
        <a:tabLst/>
        <a:defRPr sz="3078" b="1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8pPr>
      <a:lvl9pPr marL="4524226" marR="0" indent="-352736" algn="l" defTabSz="521435" rtl="0" latinLnBrk="0">
        <a:lnSpc>
          <a:spcPct val="90000"/>
        </a:lnSpc>
        <a:spcBef>
          <a:spcPts val="803"/>
        </a:spcBef>
        <a:spcAft>
          <a:spcPts val="0"/>
        </a:spcAft>
        <a:buClrTx/>
        <a:buSzPct val="100000"/>
        <a:buFontTx/>
        <a:buChar char="•"/>
        <a:tabLst/>
        <a:defRPr sz="3078" b="1" i="0" u="none" strike="noStrike" cap="none" spc="0" baseline="0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5214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521435" algn="r" defTabSz="5214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1042872" algn="r" defTabSz="5214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564308" algn="r" defTabSz="5214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2085745" algn="r" defTabSz="5214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607180" algn="r" defTabSz="5214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3128616" algn="r" defTabSz="5214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650054" algn="r" defTabSz="5214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4171490" algn="r" defTabSz="5214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Matthias.Kasper@univie.ac.a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1"/>
          <p:cNvSpPr txBox="1">
            <a:spLocks noGrp="1"/>
          </p:cNvSpPr>
          <p:nvPr>
            <p:ph type="ctrTitle"/>
          </p:nvPr>
        </p:nvSpPr>
        <p:spPr>
          <a:xfrm>
            <a:off x="416037" y="1071069"/>
            <a:ext cx="8379902" cy="312708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43221">
              <a:spcBef>
                <a:spcPts val="1338"/>
              </a:spcBef>
              <a:defRPr sz="2040"/>
            </a:pPr>
            <a:br>
              <a:rPr lang="en-US" sz="2400" b="1" dirty="0"/>
            </a:br>
            <a:r>
              <a:rPr lang="en-US" sz="2900" b="1" dirty="0"/>
              <a:t>Audits, Audit Effectiveness,                                                 and Post-audit Tax Compliance</a:t>
            </a:r>
            <a:br>
              <a:rPr dirty="0"/>
            </a:br>
            <a:br>
              <a:rPr dirty="0"/>
            </a:br>
            <a:br>
              <a:rPr dirty="0"/>
            </a:br>
            <a:r>
              <a:rPr sz="2200" b="1" dirty="0"/>
              <a:t>Matthias Kasper</a:t>
            </a:r>
            <a:br>
              <a:rPr lang="en-US" sz="2200" dirty="0"/>
            </a:br>
            <a:r>
              <a:rPr lang="en-US" sz="2200" dirty="0"/>
              <a:t>University of Vienna</a:t>
            </a:r>
            <a:br>
              <a:rPr lang="en-US" sz="2200" dirty="0"/>
            </a:br>
            <a:br>
              <a:rPr lang="en-US" sz="2200" dirty="0"/>
            </a:br>
            <a:r>
              <a:rPr lang="en-US" sz="2200" b="1" dirty="0"/>
              <a:t>James Alm </a:t>
            </a:r>
            <a:br>
              <a:rPr lang="en-US" sz="2200" dirty="0"/>
            </a:br>
            <a:r>
              <a:rPr lang="en-US" sz="2200" dirty="0"/>
              <a:t>Tulane University</a:t>
            </a:r>
            <a:endParaRPr sz="2200" dirty="0"/>
          </a:p>
        </p:txBody>
      </p:sp>
      <p:sp>
        <p:nvSpPr>
          <p:cNvPr id="43" name="Inhaltsplatzhalter 4"/>
          <p:cNvSpPr txBox="1">
            <a:spLocks noGrp="1"/>
          </p:cNvSpPr>
          <p:nvPr>
            <p:ph type="subTitle" sz="quarter" idx="1"/>
          </p:nvPr>
        </p:nvSpPr>
        <p:spPr>
          <a:xfrm>
            <a:off x="5183340" y="4198153"/>
            <a:ext cx="3564934" cy="428338"/>
          </a:xfrm>
          <a:prstGeom prst="rect">
            <a:avLst/>
          </a:prstGeom>
        </p:spPr>
        <p:txBody>
          <a:bodyPr/>
          <a:lstStyle>
            <a:lvl1pPr algn="r" defTabSz="370144">
              <a:spcBef>
                <a:spcPts val="500"/>
              </a:spcBef>
              <a:defRPr sz="1520">
                <a:solidFill>
                  <a:schemeClr val="accent2"/>
                </a:solidFill>
              </a:defRPr>
            </a:lvl1pPr>
          </a:lstStyle>
          <a:p>
            <a:r>
              <a:rPr lang="de-DE" dirty="0" err="1"/>
              <a:t>December</a:t>
            </a:r>
            <a:r>
              <a:rPr lang="de-DE" dirty="0"/>
              <a:t> 3</a:t>
            </a:r>
            <a:r>
              <a:rPr dirty="0"/>
              <a:t>, 202</a:t>
            </a:r>
            <a:r>
              <a:rPr lang="de-DE" dirty="0"/>
              <a:t>1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21FCF-E43D-324C-A3FD-7F03050D9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27" y="336890"/>
            <a:ext cx="8315110" cy="818149"/>
          </a:xfrm>
        </p:spPr>
        <p:txBody>
          <a:bodyPr>
            <a:normAutofit/>
          </a:bodyPr>
          <a:lstStyle/>
          <a:p>
            <a:r>
              <a:rPr lang="de-DE" sz="2900" dirty="0" err="1"/>
              <a:t>Specific</a:t>
            </a:r>
            <a:r>
              <a:rPr lang="de-DE" sz="2900" dirty="0"/>
              <a:t> </a:t>
            </a:r>
            <a:r>
              <a:rPr lang="de-DE" sz="2900" dirty="0" err="1"/>
              <a:t>deterrent</a:t>
            </a:r>
            <a:r>
              <a:rPr lang="de-DE" sz="2900" dirty="0"/>
              <a:t> </a:t>
            </a:r>
            <a:r>
              <a:rPr lang="de-DE" sz="2900" dirty="0" err="1"/>
              <a:t>effect</a:t>
            </a:r>
            <a:r>
              <a:rPr lang="de-DE" sz="2900" dirty="0"/>
              <a:t> </a:t>
            </a:r>
            <a:r>
              <a:rPr lang="de-DE" sz="2900" dirty="0" err="1"/>
              <a:t>of</a:t>
            </a:r>
            <a:r>
              <a:rPr lang="de-DE" sz="2900" dirty="0"/>
              <a:t> </a:t>
            </a:r>
            <a:r>
              <a:rPr lang="de-DE" sz="2900" dirty="0" err="1"/>
              <a:t>audits</a:t>
            </a:r>
            <a:r>
              <a:rPr lang="de-DE" sz="2900" dirty="0"/>
              <a:t> (1/2):</a:t>
            </a:r>
            <a:br>
              <a:rPr lang="de-DE" sz="2900" dirty="0"/>
            </a:br>
            <a:r>
              <a:rPr lang="de-DE" sz="2900" dirty="0" err="1"/>
              <a:t>Only</a:t>
            </a:r>
            <a:r>
              <a:rPr lang="de-DE" sz="2900" dirty="0"/>
              <a:t> </a:t>
            </a:r>
            <a:r>
              <a:rPr lang="de-DE" sz="2900" dirty="0" err="1"/>
              <a:t>effective</a:t>
            </a:r>
            <a:r>
              <a:rPr lang="de-DE" sz="2900" dirty="0"/>
              <a:t> </a:t>
            </a:r>
            <a:r>
              <a:rPr lang="de-DE" sz="2900" dirty="0" err="1"/>
              <a:t>audits</a:t>
            </a:r>
            <a:r>
              <a:rPr lang="de-DE" sz="2900" dirty="0"/>
              <a:t> </a:t>
            </a:r>
            <a:r>
              <a:rPr lang="de-DE" sz="2900" dirty="0" err="1"/>
              <a:t>have</a:t>
            </a:r>
            <a:r>
              <a:rPr lang="de-DE" sz="2900" dirty="0"/>
              <a:t> a positive </a:t>
            </a:r>
            <a:r>
              <a:rPr lang="de-DE" sz="2900" dirty="0" err="1"/>
              <a:t>effect</a:t>
            </a:r>
            <a:endParaRPr lang="en-AT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3FA765-E5A2-004D-92D7-913D7CB8BF3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AT" smtClean="0"/>
              <a:t>10</a:t>
            </a:fld>
            <a:endParaRPr lang="en-AT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31A9681-B6D0-4E41-AA1D-25623FCBF434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41"/>
          <a:stretch/>
        </p:blipFill>
        <p:spPr>
          <a:xfrm>
            <a:off x="2456087" y="1155039"/>
            <a:ext cx="4231826" cy="3483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37323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21FCF-E43D-324C-A3FD-7F03050D9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27" y="336890"/>
            <a:ext cx="8315110" cy="818149"/>
          </a:xfrm>
        </p:spPr>
        <p:txBody>
          <a:bodyPr>
            <a:normAutofit/>
          </a:bodyPr>
          <a:lstStyle/>
          <a:p>
            <a:r>
              <a:rPr lang="de-DE" sz="2900" dirty="0" err="1">
                <a:solidFill>
                  <a:schemeClr val="tx1"/>
                </a:solidFill>
              </a:rPr>
              <a:t>Specific</a:t>
            </a:r>
            <a:r>
              <a:rPr lang="de-DE" sz="2900" dirty="0">
                <a:solidFill>
                  <a:schemeClr val="tx1"/>
                </a:solidFill>
              </a:rPr>
              <a:t> </a:t>
            </a:r>
            <a:r>
              <a:rPr lang="de-DE" sz="2900" dirty="0" err="1">
                <a:solidFill>
                  <a:schemeClr val="tx1"/>
                </a:solidFill>
              </a:rPr>
              <a:t>deterrent</a:t>
            </a:r>
            <a:r>
              <a:rPr lang="de-DE" sz="2900" dirty="0">
                <a:solidFill>
                  <a:schemeClr val="tx1"/>
                </a:solidFill>
              </a:rPr>
              <a:t> </a:t>
            </a:r>
            <a:r>
              <a:rPr lang="de-DE" sz="2900" dirty="0" err="1">
                <a:solidFill>
                  <a:schemeClr val="tx1"/>
                </a:solidFill>
              </a:rPr>
              <a:t>effect</a:t>
            </a:r>
            <a:r>
              <a:rPr lang="de-DE" sz="2900" dirty="0">
                <a:solidFill>
                  <a:schemeClr val="tx1"/>
                </a:solidFill>
              </a:rPr>
              <a:t> </a:t>
            </a:r>
            <a:r>
              <a:rPr lang="de-DE" sz="2900" dirty="0" err="1">
                <a:solidFill>
                  <a:schemeClr val="tx1"/>
                </a:solidFill>
              </a:rPr>
              <a:t>of</a:t>
            </a:r>
            <a:r>
              <a:rPr lang="de-DE" sz="2900" dirty="0">
                <a:solidFill>
                  <a:schemeClr val="tx1"/>
                </a:solidFill>
              </a:rPr>
              <a:t> </a:t>
            </a:r>
            <a:r>
              <a:rPr lang="de-DE" sz="2900" dirty="0" err="1">
                <a:solidFill>
                  <a:schemeClr val="tx1"/>
                </a:solidFill>
              </a:rPr>
              <a:t>audits</a:t>
            </a:r>
            <a:r>
              <a:rPr lang="de-DE" sz="2900" dirty="0">
                <a:solidFill>
                  <a:schemeClr val="tx1"/>
                </a:solidFill>
              </a:rPr>
              <a:t> (2/2):</a:t>
            </a:r>
            <a:br>
              <a:rPr lang="de-DE" sz="2900" dirty="0">
                <a:solidFill>
                  <a:schemeClr val="tx1"/>
                </a:solidFill>
              </a:rPr>
            </a:br>
            <a:r>
              <a:rPr lang="de-DE" sz="2900" dirty="0">
                <a:solidFill>
                  <a:schemeClr val="tx1"/>
                </a:solidFill>
              </a:rPr>
              <a:t>Responses </a:t>
            </a:r>
            <a:r>
              <a:rPr lang="de-DE" sz="2900" dirty="0" err="1">
                <a:solidFill>
                  <a:schemeClr val="tx1"/>
                </a:solidFill>
              </a:rPr>
              <a:t>of</a:t>
            </a:r>
            <a:r>
              <a:rPr lang="de-DE" sz="2900" dirty="0">
                <a:solidFill>
                  <a:schemeClr val="tx1"/>
                </a:solidFill>
              </a:rPr>
              <a:t> </a:t>
            </a:r>
            <a:r>
              <a:rPr lang="de-DE" sz="2900" dirty="0" err="1">
                <a:solidFill>
                  <a:schemeClr val="tx1"/>
                </a:solidFill>
              </a:rPr>
              <a:t>audited</a:t>
            </a:r>
            <a:r>
              <a:rPr lang="de-DE" sz="2900" dirty="0">
                <a:solidFill>
                  <a:schemeClr val="tx1"/>
                </a:solidFill>
              </a:rPr>
              <a:t> and </a:t>
            </a:r>
            <a:r>
              <a:rPr lang="de-DE" sz="2900" dirty="0" err="1">
                <a:solidFill>
                  <a:schemeClr val="tx1"/>
                </a:solidFill>
              </a:rPr>
              <a:t>unaudited</a:t>
            </a:r>
            <a:r>
              <a:rPr lang="de-DE" sz="2900" dirty="0">
                <a:solidFill>
                  <a:schemeClr val="tx1"/>
                </a:solidFill>
              </a:rPr>
              <a:t> </a:t>
            </a:r>
            <a:r>
              <a:rPr lang="de-DE" sz="2900" dirty="0" err="1">
                <a:solidFill>
                  <a:schemeClr val="tx1"/>
                </a:solidFill>
              </a:rPr>
              <a:t>taxpayers</a:t>
            </a:r>
            <a:endParaRPr lang="en-AT" sz="29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3FA765-E5A2-004D-92D7-913D7CB8BF3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AT" smtClean="0"/>
              <a:t>11</a:t>
            </a:fld>
            <a:endParaRPr lang="en-AT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2C503C1-CEE0-4DFE-A6E6-86A5DF807EC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03"/>
          <a:stretch/>
        </p:blipFill>
        <p:spPr>
          <a:xfrm>
            <a:off x="2362755" y="1155039"/>
            <a:ext cx="4418490" cy="351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83975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A62C21-2DC1-41A5-85AC-E0A661D31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26" y="336890"/>
            <a:ext cx="7127773" cy="818149"/>
          </a:xfrm>
        </p:spPr>
        <p:txBody>
          <a:bodyPr>
            <a:normAutofit/>
          </a:bodyPr>
          <a:lstStyle/>
          <a:p>
            <a:r>
              <a:rPr lang="de-DE" sz="2900" dirty="0" err="1"/>
              <a:t>Changes</a:t>
            </a:r>
            <a:r>
              <a:rPr lang="de-DE" sz="2900" dirty="0"/>
              <a:t> in </a:t>
            </a:r>
            <a:r>
              <a:rPr lang="de-DE" sz="2900" dirty="0" err="1"/>
              <a:t>compliance</a:t>
            </a:r>
            <a:r>
              <a:rPr lang="de-DE" sz="2900" dirty="0"/>
              <a:t> after </a:t>
            </a:r>
            <a:r>
              <a:rPr lang="de-DE" sz="2900" dirty="0" err="1"/>
              <a:t>repeated</a:t>
            </a:r>
            <a:r>
              <a:rPr lang="de-DE" sz="2900" dirty="0"/>
              <a:t> </a:t>
            </a:r>
            <a:r>
              <a:rPr lang="de-DE" sz="2900" dirty="0" err="1"/>
              <a:t>audits</a:t>
            </a:r>
            <a:endParaRPr lang="en-US" sz="290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C26C140-8B23-4E82-9BBF-B3BAB7AAD89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12</a:t>
            </a:fld>
            <a:endParaRPr lang="en-U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002C02A-68B4-40D6-8109-CFDAD974042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711" y="902290"/>
            <a:ext cx="4716578" cy="363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72120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F81A3-86EE-4DCD-8971-660D0A679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900" dirty="0"/>
              <a:t>Results:</a:t>
            </a:r>
            <a:br>
              <a:rPr lang="en-US" sz="2900" dirty="0"/>
            </a:br>
            <a:r>
              <a:rPr lang="en-US" sz="2900" dirty="0"/>
              <a:t>Summary</a:t>
            </a:r>
            <a:endParaRPr lang="en-US" sz="2900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7E112-099B-4653-A043-53ABBD832C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2438" indent="-452438" defTabSz="484936">
              <a:spcBef>
                <a:spcPts val="669"/>
              </a:spcBef>
              <a:buSzPct val="100000"/>
              <a:buFontTx/>
              <a:buChar char="•"/>
              <a:defRPr sz="2139"/>
            </a:pPr>
            <a:r>
              <a:rPr lang="en-US" sz="1600" dirty="0"/>
              <a:t>Increasing the risk of detection has a strong effect on compliance</a:t>
            </a:r>
          </a:p>
          <a:p>
            <a:pPr marL="452438" indent="-452438" defTabSz="484936">
              <a:spcBef>
                <a:spcPts val="669"/>
              </a:spcBef>
              <a:buSzPct val="100000"/>
              <a:buFontTx/>
              <a:buChar char="•"/>
              <a:defRPr sz="2139"/>
            </a:pPr>
            <a:r>
              <a:rPr lang="de-DE" sz="1600" dirty="0" err="1"/>
              <a:t>Experiencing</a:t>
            </a:r>
            <a:r>
              <a:rPr lang="de-DE" sz="1600" dirty="0"/>
              <a:t> an </a:t>
            </a:r>
            <a:r>
              <a:rPr lang="de-DE" sz="1600" dirty="0" err="1"/>
              <a:t>audit</a:t>
            </a:r>
            <a:r>
              <a:rPr lang="de-DE" sz="1600" dirty="0"/>
              <a:t> </a:t>
            </a:r>
            <a:r>
              <a:rPr lang="de-DE" sz="1600" dirty="0" err="1"/>
              <a:t>has</a:t>
            </a:r>
            <a:r>
              <a:rPr lang="de-DE" sz="1600" dirty="0"/>
              <a:t> differential </a:t>
            </a:r>
            <a:r>
              <a:rPr lang="de-DE" sz="1600" dirty="0" err="1"/>
              <a:t>effects</a:t>
            </a:r>
            <a:r>
              <a:rPr lang="de-DE" sz="1600" dirty="0"/>
              <a:t> on post-audit </a:t>
            </a:r>
            <a:r>
              <a:rPr lang="de-DE" sz="1600" dirty="0" err="1"/>
              <a:t>tax</a:t>
            </a:r>
            <a:r>
              <a:rPr lang="de-DE" sz="1600" dirty="0"/>
              <a:t> </a:t>
            </a:r>
            <a:r>
              <a:rPr lang="de-DE" sz="1600" dirty="0" err="1"/>
              <a:t>compliance</a:t>
            </a:r>
            <a:r>
              <a:rPr lang="de-DE" sz="1600" dirty="0"/>
              <a:t>:</a:t>
            </a:r>
            <a:endParaRPr lang="en-US" sz="1600" dirty="0"/>
          </a:p>
          <a:p>
            <a:pPr marL="1067281" lvl="2" indent="-452438" defTabSz="484936">
              <a:spcBef>
                <a:spcPts val="669"/>
              </a:spcBef>
              <a:defRPr sz="2139"/>
            </a:pPr>
            <a:r>
              <a:rPr lang="en-US" sz="1600" i="1" dirty="0"/>
              <a:t>Effective audits </a:t>
            </a:r>
            <a:r>
              <a:rPr lang="en-US" sz="1600" dirty="0"/>
              <a:t>(that detect all noncompliance) improve post-audit compliance        (+ 5%), </a:t>
            </a:r>
            <a:r>
              <a:rPr lang="en-US" sz="1600" i="1" dirty="0"/>
              <a:t>Ineffective audits </a:t>
            </a:r>
            <a:r>
              <a:rPr lang="en-US" sz="1600" dirty="0"/>
              <a:t>(that do not detect any noncompliance) have the opposite effect (- 5%)</a:t>
            </a:r>
          </a:p>
          <a:p>
            <a:pPr marL="1067281" lvl="2" indent="-452438" defTabSz="484936">
              <a:spcBef>
                <a:spcPts val="669"/>
              </a:spcBef>
              <a:defRPr sz="2139"/>
            </a:pPr>
            <a:r>
              <a:rPr lang="en-US" sz="1600" i="1" dirty="0"/>
              <a:t>Relatively compliant</a:t>
            </a:r>
            <a:r>
              <a:rPr lang="en-US" sz="1600" dirty="0"/>
              <a:t> taxpayers (upper 50%) respond more strongly to the audit experience than </a:t>
            </a:r>
            <a:r>
              <a:rPr lang="en-US" sz="1600" i="1" dirty="0"/>
              <a:t>Relatively noncompliant </a:t>
            </a:r>
            <a:r>
              <a:rPr lang="en-US" sz="1600" dirty="0"/>
              <a:t>taxpayers (lower 50%)</a:t>
            </a:r>
          </a:p>
          <a:p>
            <a:pPr marL="452438" indent="-452438" defTabSz="484936">
              <a:spcBef>
                <a:spcPts val="669"/>
              </a:spcBef>
              <a:buSzPct val="100000"/>
              <a:buChar char="•"/>
              <a:defRPr sz="2139"/>
            </a:pPr>
            <a:r>
              <a:rPr lang="en-US" sz="1600" dirty="0"/>
              <a:t>Behavioral responses to audit effectiveness do not diminish in audit frequency</a:t>
            </a:r>
          </a:p>
          <a:p>
            <a:pPr marL="452438" indent="-452438" defTabSz="484936">
              <a:spcBef>
                <a:spcPts val="669"/>
              </a:spcBef>
              <a:buSzPct val="100000"/>
              <a:buChar char="•"/>
              <a:defRPr sz="2139"/>
            </a:pPr>
            <a:r>
              <a:rPr lang="de-DE" sz="1600" dirty="0"/>
              <a:t>Reporting </a:t>
            </a:r>
            <a:r>
              <a:rPr lang="de-DE" sz="1600" dirty="0" err="1"/>
              <a:t>behavior</a:t>
            </a:r>
            <a:r>
              <a:rPr lang="de-DE" sz="1600" dirty="0"/>
              <a:t> </a:t>
            </a:r>
            <a:r>
              <a:rPr lang="de-DE" sz="1600" dirty="0" err="1"/>
              <a:t>returns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pre</a:t>
            </a:r>
            <a:r>
              <a:rPr lang="de-DE" sz="1600" dirty="0"/>
              <a:t>-audit </a:t>
            </a:r>
            <a:r>
              <a:rPr lang="de-DE" sz="1600" dirty="0" err="1"/>
              <a:t>levels</a:t>
            </a:r>
            <a:r>
              <a:rPr lang="de-DE" sz="1600" dirty="0"/>
              <a:t> in </a:t>
            </a:r>
            <a:r>
              <a:rPr lang="de-DE" sz="1600" dirty="0" err="1"/>
              <a:t>second</a:t>
            </a:r>
            <a:r>
              <a:rPr lang="de-DE" sz="1600" dirty="0"/>
              <a:t> </a:t>
            </a:r>
            <a:r>
              <a:rPr lang="de-DE" sz="1600" dirty="0" err="1"/>
              <a:t>round</a:t>
            </a:r>
            <a:r>
              <a:rPr lang="de-DE" sz="1600" dirty="0"/>
              <a:t> after </a:t>
            </a:r>
            <a:r>
              <a:rPr lang="de-DE" sz="1600" dirty="0" err="1"/>
              <a:t>audit</a:t>
            </a:r>
            <a:endParaRPr lang="en-US" sz="1600" dirty="0"/>
          </a:p>
          <a:p>
            <a:pPr marL="452438" indent="-452438" defTabSz="484936">
              <a:spcBef>
                <a:spcPts val="669"/>
              </a:spcBef>
              <a:buSzPct val="100000"/>
              <a:buChar char="•"/>
              <a:defRPr sz="2139"/>
            </a:pPr>
            <a:r>
              <a:rPr lang="en-US" sz="1600" dirty="0"/>
              <a:t>No evidence for “crowding-out” effects</a:t>
            </a:r>
          </a:p>
          <a:p>
            <a:pPr marL="452438" indent="-452438" defTabSz="484936">
              <a:spcBef>
                <a:spcPts val="669"/>
              </a:spcBef>
              <a:buSzPct val="100000"/>
              <a:buFontTx/>
              <a:buChar char="•"/>
              <a:defRPr sz="2139"/>
            </a:pPr>
            <a:r>
              <a:rPr lang="en-US" sz="1600" dirty="0"/>
              <a:t>In sum, the audit experience (effective or not) and the taxpayer type (relatively compliant or relatively noncompliant) determine post-audit compliance</a:t>
            </a:r>
          </a:p>
          <a:p>
            <a:pPr marL="284519" indent="-284519" defTabSz="484936">
              <a:spcBef>
                <a:spcPts val="669"/>
              </a:spcBef>
              <a:buSzPct val="100000"/>
              <a:buChar char="•"/>
              <a:defRPr sz="2139"/>
            </a:pPr>
            <a:endParaRPr lang="en-US" sz="19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F32C5-3805-834F-83CC-22E2D95B278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AT" smtClean="0"/>
              <a:t>13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39149275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EAB73-9A80-4D3D-90DE-2BB475E1B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27" y="336890"/>
            <a:ext cx="8315110" cy="818149"/>
          </a:xfrm>
        </p:spPr>
        <p:txBody>
          <a:bodyPr>
            <a:normAutofit/>
          </a:bodyPr>
          <a:lstStyle/>
          <a:p>
            <a:r>
              <a:rPr lang="en-US" sz="2900" dirty="0"/>
              <a:t>Implications:</a:t>
            </a:r>
            <a:br>
              <a:rPr lang="en-US" sz="2900" dirty="0"/>
            </a:br>
            <a:r>
              <a:rPr lang="en-US" sz="2900" dirty="0"/>
              <a:t>How to increase the effectiveness of tax audits?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16A9D-585C-47AE-9249-30BD5B022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2438" lvl="1" indent="-452438" defTabSz="484936">
              <a:spcBef>
                <a:spcPts val="669"/>
              </a:spcBef>
              <a:buFontTx/>
              <a:buChar char="•"/>
              <a:defRPr sz="2139"/>
            </a:pPr>
            <a:r>
              <a:rPr lang="en-US" sz="1600" dirty="0"/>
              <a:t>Tax agencies should publicize any increase in their capacity to conduct audits</a:t>
            </a:r>
          </a:p>
          <a:p>
            <a:pPr marL="452438" lvl="1" indent="-452438" defTabSz="484936">
              <a:spcBef>
                <a:spcPts val="669"/>
              </a:spcBef>
              <a:buFontTx/>
              <a:buChar char="•"/>
              <a:defRPr sz="2139"/>
            </a:pPr>
            <a:r>
              <a:rPr lang="en-US" sz="1600" dirty="0"/>
              <a:t>Strengthen the capacity of tax audits to detect noncompliance</a:t>
            </a:r>
          </a:p>
          <a:p>
            <a:pPr marL="1067281" lvl="2" indent="-452438" defTabSz="484936">
              <a:spcBef>
                <a:spcPts val="669"/>
              </a:spcBef>
              <a:defRPr sz="2139"/>
            </a:pPr>
            <a:r>
              <a:rPr lang="de-DE" sz="1600" dirty="0"/>
              <a:t>D</a:t>
            </a:r>
            <a:r>
              <a:rPr lang="en-US" sz="1600" dirty="0" err="1"/>
              <a:t>ifferent</a:t>
            </a:r>
            <a:r>
              <a:rPr lang="en-US" sz="1600" dirty="0"/>
              <a:t> </a:t>
            </a:r>
            <a:r>
              <a:rPr lang="en-US" sz="1600" i="1" dirty="0"/>
              <a:t>audit types </a:t>
            </a:r>
            <a:r>
              <a:rPr lang="en-US" sz="1600" dirty="0"/>
              <a:t>differ in their capacity to deter future noncompliance</a:t>
            </a:r>
          </a:p>
          <a:p>
            <a:pPr marL="1067281" lvl="2" indent="-452438" defTabSz="484936">
              <a:spcBef>
                <a:spcPts val="669"/>
              </a:spcBef>
              <a:defRPr sz="2139"/>
            </a:pPr>
            <a:r>
              <a:rPr lang="de-DE" sz="1600" dirty="0"/>
              <a:t>F</a:t>
            </a:r>
            <a:r>
              <a:rPr lang="en-US" sz="1600" dirty="0" err="1"/>
              <a:t>ocusing</a:t>
            </a:r>
            <a:r>
              <a:rPr lang="en-US" sz="1600" dirty="0"/>
              <a:t> only on selected line items might reduce audit effectiveness</a:t>
            </a:r>
          </a:p>
          <a:p>
            <a:pPr marL="1067281" lvl="2" indent="-452438" defTabSz="484936">
              <a:spcBef>
                <a:spcPts val="669"/>
              </a:spcBef>
              <a:defRPr sz="2139"/>
            </a:pPr>
            <a:r>
              <a:rPr lang="en-US" sz="1600" dirty="0"/>
              <a:t>Ambiguous nature or lenient interpretation of tax laws might undermine audit effectiveness</a:t>
            </a:r>
          </a:p>
          <a:p>
            <a:pPr marL="452438" lvl="1" indent="-452438" defTabSz="484936">
              <a:spcBef>
                <a:spcPts val="669"/>
              </a:spcBef>
              <a:buFontTx/>
              <a:buChar char="•"/>
              <a:defRPr sz="2139"/>
            </a:pPr>
            <a:r>
              <a:rPr lang="en-US" sz="1600" dirty="0"/>
              <a:t>Improve the targeting of noncompliant taxpayers </a:t>
            </a:r>
          </a:p>
          <a:p>
            <a:pPr marL="452438" lvl="1" indent="-452438" defTabSz="484936">
              <a:spcBef>
                <a:spcPts val="669"/>
              </a:spcBef>
              <a:buFontTx/>
              <a:buChar char="•"/>
              <a:defRPr sz="2139"/>
            </a:pPr>
            <a:r>
              <a:rPr lang="en-US" sz="1600" dirty="0"/>
              <a:t>Understanding psychological determinants of behavioral responses to audits might improve collection</a:t>
            </a:r>
          </a:p>
          <a:p>
            <a:pPr marL="390068" indent="-390068" defTabSz="443221">
              <a:spcBef>
                <a:spcPts val="669"/>
              </a:spcBef>
              <a:buSzPct val="100000"/>
              <a:buFont typeface="Arial"/>
              <a:buChar char="•"/>
              <a:defRPr sz="1445"/>
            </a:pP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EF748-DB75-EC45-B564-F82F895EC2CD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AT" smtClean="0"/>
              <a:t>14</a:t>
            </a:fld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85652559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462A5-4CC6-46C4-BE00-CE0013E3B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27" y="336890"/>
            <a:ext cx="8315110" cy="818149"/>
          </a:xfrm>
        </p:spPr>
        <p:txBody>
          <a:bodyPr>
            <a:normAutofit/>
          </a:bodyPr>
          <a:lstStyle/>
          <a:p>
            <a:r>
              <a:rPr lang="en-US" sz="2900" dirty="0"/>
              <a:t>Thank you for your attention!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79A4F6-C79C-46B8-8862-B6ECE68901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b="0" dirty="0"/>
          </a:p>
          <a:p>
            <a:endParaRPr lang="en-US" sz="2400" b="0" dirty="0"/>
          </a:p>
          <a:p>
            <a:r>
              <a:rPr lang="en-US" sz="2400" b="0" dirty="0"/>
              <a:t>Matthias Kasper</a:t>
            </a:r>
          </a:p>
          <a:p>
            <a:r>
              <a:rPr lang="en-US" sz="2400" b="0" dirty="0">
                <a:hlinkClick r:id="rId2"/>
              </a:rPr>
              <a:t>Matthias.Kasper@univie.ac.at</a:t>
            </a:r>
            <a:endParaRPr lang="en-US" sz="2400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AD7C24-F604-1F4F-B163-4270B7F1D8F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AT" smtClean="0"/>
              <a:t>15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5107454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F81A3-86EE-4DCD-8971-660D0A679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27" y="336890"/>
            <a:ext cx="8219300" cy="818149"/>
          </a:xfrm>
        </p:spPr>
        <p:txBody>
          <a:bodyPr>
            <a:normAutofit/>
          </a:bodyPr>
          <a:lstStyle/>
          <a:p>
            <a:r>
              <a:rPr lang="de-DE" sz="2900" dirty="0" err="1">
                <a:solidFill>
                  <a:srgbClr val="0063A6"/>
                </a:solidFill>
              </a:rPr>
              <a:t>How</a:t>
            </a:r>
            <a:r>
              <a:rPr lang="de-DE" sz="2900" dirty="0">
                <a:solidFill>
                  <a:srgbClr val="0063A6"/>
                </a:solidFill>
              </a:rPr>
              <a:t> do </a:t>
            </a:r>
            <a:r>
              <a:rPr lang="de-DE" sz="2900" dirty="0" err="1">
                <a:solidFill>
                  <a:srgbClr val="0063A6"/>
                </a:solidFill>
              </a:rPr>
              <a:t>audits</a:t>
            </a:r>
            <a:r>
              <a:rPr lang="de-DE" sz="2900" dirty="0">
                <a:solidFill>
                  <a:srgbClr val="0063A6"/>
                </a:solidFill>
              </a:rPr>
              <a:t> </a:t>
            </a:r>
            <a:r>
              <a:rPr lang="de-DE" sz="2900" dirty="0" err="1">
                <a:solidFill>
                  <a:srgbClr val="0063A6"/>
                </a:solidFill>
              </a:rPr>
              <a:t>affect</a:t>
            </a:r>
            <a:r>
              <a:rPr lang="de-DE" sz="2900" dirty="0">
                <a:solidFill>
                  <a:srgbClr val="0063A6"/>
                </a:solidFill>
              </a:rPr>
              <a:t> post-audit </a:t>
            </a:r>
            <a:r>
              <a:rPr lang="de-DE" sz="2900" dirty="0" err="1">
                <a:solidFill>
                  <a:srgbClr val="0063A6"/>
                </a:solidFill>
              </a:rPr>
              <a:t>tax</a:t>
            </a:r>
            <a:r>
              <a:rPr lang="de-DE" sz="2900" dirty="0">
                <a:solidFill>
                  <a:srgbClr val="0063A6"/>
                </a:solidFill>
              </a:rPr>
              <a:t> </a:t>
            </a:r>
            <a:r>
              <a:rPr lang="de-DE" sz="2900" dirty="0" err="1">
                <a:solidFill>
                  <a:srgbClr val="0063A6"/>
                </a:solidFill>
              </a:rPr>
              <a:t>compliance</a:t>
            </a:r>
            <a:r>
              <a:rPr lang="de-DE" sz="2900" dirty="0">
                <a:solidFill>
                  <a:srgbClr val="0063A6"/>
                </a:solidFill>
              </a:rPr>
              <a:t>? </a:t>
            </a:r>
            <a:endParaRPr lang="en-US" sz="2900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7E112-099B-4653-A043-53ABBD832C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4519" indent="-284519" defTabSz="484936">
              <a:spcBef>
                <a:spcPts val="669"/>
              </a:spcBef>
              <a:buSzPct val="100000"/>
              <a:buFontTx/>
              <a:buChar char="•"/>
              <a:defRPr sz="2139"/>
            </a:pPr>
            <a:r>
              <a:rPr lang="de-DE" sz="1600" dirty="0"/>
              <a:t>T</a:t>
            </a:r>
            <a:r>
              <a:rPr lang="en-US" sz="1600" dirty="0"/>
              <a:t>ax audits have </a:t>
            </a:r>
            <a:r>
              <a:rPr lang="en-US" sz="1600" i="1" dirty="0"/>
              <a:t>direct</a:t>
            </a:r>
            <a:r>
              <a:rPr lang="en-US" sz="1600" dirty="0"/>
              <a:t> and </a:t>
            </a:r>
            <a:r>
              <a:rPr lang="en-US" sz="1600" i="1" dirty="0"/>
              <a:t>indirect</a:t>
            </a:r>
            <a:r>
              <a:rPr lang="en-US" sz="1600" dirty="0"/>
              <a:t> effects on taxpayers:</a:t>
            </a:r>
          </a:p>
          <a:p>
            <a:pPr marL="697426" lvl="1" indent="-284519" defTabSz="484936">
              <a:spcBef>
                <a:spcPts val="669"/>
              </a:spcBef>
              <a:buFontTx/>
              <a:buChar char="•"/>
              <a:defRPr sz="2139"/>
            </a:pPr>
            <a:r>
              <a:rPr lang="de-DE" sz="1600" i="1" dirty="0" err="1"/>
              <a:t>Direct</a:t>
            </a:r>
            <a:r>
              <a:rPr lang="de-DE" sz="1600" i="1" dirty="0"/>
              <a:t> </a:t>
            </a:r>
            <a:r>
              <a:rPr lang="de-DE" sz="1600" i="1" dirty="0" err="1"/>
              <a:t>effects</a:t>
            </a:r>
            <a:r>
              <a:rPr lang="de-DE" sz="1600" i="1" dirty="0"/>
              <a:t>: </a:t>
            </a:r>
            <a:r>
              <a:rPr lang="de-DE" sz="1600" dirty="0"/>
              <a:t>Assessment </a:t>
            </a:r>
            <a:r>
              <a:rPr lang="de-DE" sz="1600" dirty="0" err="1"/>
              <a:t>of</a:t>
            </a:r>
            <a:r>
              <a:rPr lang="de-DE" sz="1600" dirty="0"/>
              <a:t> additional </a:t>
            </a:r>
            <a:r>
              <a:rPr lang="de-DE" sz="1600" dirty="0" err="1"/>
              <a:t>taxes</a:t>
            </a:r>
            <a:r>
              <a:rPr lang="de-DE" sz="1600" dirty="0"/>
              <a:t> </a:t>
            </a:r>
            <a:r>
              <a:rPr lang="de-DE" sz="1600" dirty="0" err="1"/>
              <a:t>as</a:t>
            </a:r>
            <a:r>
              <a:rPr lang="de-DE" sz="1600" dirty="0"/>
              <a:t> a </a:t>
            </a:r>
            <a:r>
              <a:rPr lang="de-DE" sz="1600" dirty="0" err="1"/>
              <a:t>result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audit</a:t>
            </a:r>
            <a:endParaRPr lang="de-DE" sz="1600" dirty="0"/>
          </a:p>
          <a:p>
            <a:pPr marL="697426" lvl="1" indent="-284519" defTabSz="484936">
              <a:spcBef>
                <a:spcPts val="669"/>
              </a:spcBef>
              <a:buFontTx/>
              <a:buChar char="•"/>
              <a:defRPr sz="2139"/>
            </a:pPr>
            <a:r>
              <a:rPr lang="de-DE" sz="1600" i="1" dirty="0" err="1"/>
              <a:t>Indirect</a:t>
            </a:r>
            <a:r>
              <a:rPr lang="de-DE" sz="1600" i="1" dirty="0"/>
              <a:t> </a:t>
            </a:r>
            <a:r>
              <a:rPr lang="de-DE" sz="1600" i="1" dirty="0" err="1"/>
              <a:t>effects</a:t>
            </a:r>
            <a:r>
              <a:rPr lang="de-DE" sz="1600" dirty="0"/>
              <a:t>: </a:t>
            </a:r>
            <a:r>
              <a:rPr lang="de-DE" sz="1600" dirty="0" err="1"/>
              <a:t>Deterrence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future</a:t>
            </a:r>
            <a:r>
              <a:rPr lang="de-DE" sz="1600" dirty="0"/>
              <a:t> </a:t>
            </a:r>
            <a:r>
              <a:rPr lang="de-DE" sz="1600" dirty="0" err="1"/>
              <a:t>noncompliance</a:t>
            </a:r>
            <a:r>
              <a:rPr lang="de-DE" sz="1600" dirty="0"/>
              <a:t> </a:t>
            </a:r>
            <a:r>
              <a:rPr lang="de-DE" sz="1600" dirty="0" err="1"/>
              <a:t>among</a:t>
            </a:r>
            <a:r>
              <a:rPr lang="de-DE" sz="1600" dirty="0"/>
              <a:t> </a:t>
            </a:r>
            <a:r>
              <a:rPr lang="de-DE" sz="1600" dirty="0" err="1"/>
              <a:t>unaudited</a:t>
            </a:r>
            <a:r>
              <a:rPr lang="de-DE" sz="1600" dirty="0"/>
              <a:t> (</a:t>
            </a:r>
            <a:r>
              <a:rPr lang="de-DE" sz="1600" i="1" dirty="0" err="1"/>
              <a:t>general</a:t>
            </a:r>
            <a:r>
              <a:rPr lang="de-DE" sz="1600" i="1" dirty="0"/>
              <a:t> </a:t>
            </a:r>
            <a:r>
              <a:rPr lang="de-DE" sz="1600" i="1" dirty="0" err="1"/>
              <a:t>deterrence</a:t>
            </a:r>
            <a:r>
              <a:rPr lang="de-DE" sz="1600" dirty="0"/>
              <a:t>) and </a:t>
            </a:r>
            <a:r>
              <a:rPr lang="de-DE" sz="1600" dirty="0" err="1"/>
              <a:t>audited</a:t>
            </a:r>
            <a:r>
              <a:rPr lang="de-DE" sz="1600" dirty="0"/>
              <a:t> </a:t>
            </a:r>
            <a:r>
              <a:rPr lang="de-DE" sz="1600" dirty="0" err="1"/>
              <a:t>taxpayers</a:t>
            </a:r>
            <a:r>
              <a:rPr lang="de-DE" sz="1600" dirty="0"/>
              <a:t> (</a:t>
            </a:r>
            <a:r>
              <a:rPr lang="de-DE" sz="1600" i="1" dirty="0" err="1"/>
              <a:t>specific</a:t>
            </a:r>
            <a:r>
              <a:rPr lang="de-DE" sz="1600" i="1" dirty="0"/>
              <a:t> </a:t>
            </a:r>
            <a:r>
              <a:rPr lang="de-DE" sz="1600" i="1" dirty="0" err="1"/>
              <a:t>deterrence</a:t>
            </a:r>
            <a:r>
              <a:rPr lang="de-DE" sz="1600" dirty="0"/>
              <a:t>)</a:t>
            </a:r>
            <a:endParaRPr lang="en-US" sz="1600" dirty="0"/>
          </a:p>
          <a:p>
            <a:pPr marL="284519" indent="-284519" defTabSz="484936">
              <a:spcBef>
                <a:spcPts val="669"/>
              </a:spcBef>
              <a:buSzPct val="100000"/>
              <a:buFontTx/>
              <a:buChar char="•"/>
              <a:defRPr sz="2139"/>
            </a:pPr>
            <a:r>
              <a:rPr lang="en-US" sz="1600" dirty="0"/>
              <a:t>There is much evidence that more audits lead to more compliance (Alm, 2019; </a:t>
            </a:r>
            <a:r>
              <a:rPr lang="en-US" sz="1600" dirty="0" err="1"/>
              <a:t>Slemrod</a:t>
            </a:r>
            <a:r>
              <a:rPr lang="en-US" sz="1600" dirty="0"/>
              <a:t>, 2019) </a:t>
            </a:r>
          </a:p>
          <a:p>
            <a:pPr marL="284519" indent="-284519" defTabSz="484936">
              <a:spcBef>
                <a:spcPts val="669"/>
              </a:spcBef>
              <a:buSzPct val="100000"/>
              <a:buFontTx/>
              <a:buChar char="•"/>
              <a:defRPr sz="2139"/>
            </a:pPr>
            <a:r>
              <a:rPr lang="de-DE" sz="1600" dirty="0" err="1"/>
              <a:t>However</a:t>
            </a:r>
            <a:r>
              <a:rPr lang="de-DE" sz="1600" dirty="0"/>
              <a:t>, </a:t>
            </a:r>
            <a:r>
              <a:rPr lang="de-DE" sz="1600" dirty="0" err="1"/>
              <a:t>audits</a:t>
            </a:r>
            <a:r>
              <a:rPr lang="de-DE" sz="1600" dirty="0"/>
              <a:t> do not </a:t>
            </a:r>
            <a:r>
              <a:rPr lang="de-DE" sz="1600" dirty="0" err="1"/>
              <a:t>always</a:t>
            </a:r>
            <a:r>
              <a:rPr lang="de-DE" sz="1600" dirty="0"/>
              <a:t> </a:t>
            </a:r>
            <a:r>
              <a:rPr lang="de-DE" sz="1600" dirty="0" err="1"/>
              <a:t>detect</a:t>
            </a:r>
            <a:r>
              <a:rPr lang="de-DE" sz="1600" dirty="0"/>
              <a:t> </a:t>
            </a:r>
            <a:r>
              <a:rPr lang="de-DE" sz="1600" dirty="0" err="1"/>
              <a:t>evasion</a:t>
            </a:r>
            <a:r>
              <a:rPr lang="de-DE" sz="1600" dirty="0"/>
              <a:t> </a:t>
            </a:r>
            <a:r>
              <a:rPr lang="de-DE" sz="1600" dirty="0" err="1"/>
              <a:t>when</a:t>
            </a:r>
            <a:r>
              <a:rPr lang="en-US" sz="1600" dirty="0">
                <a:ea typeface="Calibri" panose="020F0502020204030204" pitchFamily="34" charset="0"/>
              </a:rPr>
              <a:t> it is present and they may even find evasion when it is not in fact present</a:t>
            </a:r>
            <a:endParaRPr lang="en-US" sz="1600" dirty="0"/>
          </a:p>
          <a:p>
            <a:pPr marL="284519" indent="-284519" defTabSz="484936">
              <a:spcBef>
                <a:spcPts val="669"/>
              </a:spcBef>
              <a:buSzPct val="100000"/>
              <a:buChar char="•"/>
              <a:defRPr sz="2139"/>
            </a:pPr>
            <a:r>
              <a:rPr lang="en-US" sz="1600" dirty="0"/>
              <a:t>The effect of this audit “effectiveness” on post-audit tax compliance remains unclear</a:t>
            </a:r>
          </a:p>
          <a:p>
            <a:pPr marL="284519" indent="-284519" defTabSz="484936">
              <a:spcBef>
                <a:spcPts val="669"/>
              </a:spcBef>
              <a:buSzPct val="100000"/>
              <a:buChar char="•"/>
              <a:defRPr sz="2139"/>
            </a:pPr>
            <a:r>
              <a:rPr lang="en-US" sz="1600" dirty="0"/>
              <a:t>It is also unclear whether behavioral responses to audits depend on previous reporting levels</a:t>
            </a:r>
          </a:p>
          <a:p>
            <a:pPr marL="284519" indent="-284519" defTabSz="484936">
              <a:spcBef>
                <a:spcPts val="669"/>
              </a:spcBef>
              <a:buSzPct val="100000"/>
              <a:buFontTx/>
              <a:buChar char="•"/>
              <a:defRPr sz="2139"/>
            </a:pPr>
            <a:r>
              <a:rPr lang="en-US" sz="1600" dirty="0">
                <a:cs typeface="Times New Roman" panose="02020603050405020304" pitchFamily="18" charset="0"/>
              </a:rPr>
              <a:t>We examine these issues using a laboratory experiment by adding</a:t>
            </a:r>
            <a:r>
              <a:rPr lang="en-US" sz="1600" dirty="0">
                <a:ea typeface="Calibri" panose="020F0502020204030204" pitchFamily="34" charset="0"/>
              </a:rPr>
              <a:t> audit “effectiveness” to our audit mechanism, and then observing its effects on post-audit tax compliance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CF1D08-3A15-7947-A0C7-3B1C2CFE68E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AT" smtClean="0"/>
              <a:t>2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84364360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F214E-5ADC-4A2C-B783-34C7B54C4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27" y="336890"/>
            <a:ext cx="8315110" cy="818149"/>
          </a:xfrm>
        </p:spPr>
        <p:txBody>
          <a:bodyPr>
            <a:normAutofit fontScale="90000"/>
          </a:bodyPr>
          <a:lstStyle/>
          <a:p>
            <a:r>
              <a:rPr lang="en-US" sz="3212" dirty="0">
                <a:solidFill>
                  <a:srgbClr val="0063A6"/>
                </a:solidFill>
              </a:rPr>
              <a:t>Prior work finds ambiguous effects of audits on post-audit compliance </a:t>
            </a:r>
            <a:br>
              <a:rPr lang="en-US" sz="3212" dirty="0">
                <a:solidFill>
                  <a:srgbClr val="0063A6"/>
                </a:solidFill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67C2D9-45F7-42A8-B3BA-6BE3E21DC2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8903" indent="-458903">
              <a:spcBef>
                <a:spcPts val="669"/>
              </a:spcBef>
              <a:buSzPct val="100000"/>
              <a:buFont typeface="Arial"/>
              <a:buChar char="•"/>
              <a:defRPr sz="1700"/>
            </a:pPr>
            <a:r>
              <a:rPr lang="en-US" sz="1600" dirty="0"/>
              <a:t>Several laboratory experiments find a decline in post-audit compliance </a:t>
            </a:r>
            <a:r>
              <a:rPr lang="en-US" sz="1300" b="0" dirty="0"/>
              <a:t>(</a:t>
            </a:r>
            <a:r>
              <a:rPr lang="en-US" sz="1300" b="0" dirty="0" err="1"/>
              <a:t>Guala</a:t>
            </a:r>
            <a:r>
              <a:rPr lang="en-US" sz="1300" b="0" dirty="0"/>
              <a:t> and </a:t>
            </a:r>
            <a:r>
              <a:rPr lang="en-US" sz="1300" b="0" dirty="0" err="1"/>
              <a:t>Mittone</a:t>
            </a:r>
            <a:r>
              <a:rPr lang="en-US" sz="1300" b="0" dirty="0"/>
              <a:t>, 2005; </a:t>
            </a:r>
            <a:r>
              <a:rPr lang="en-US" sz="1300" b="0" dirty="0" err="1"/>
              <a:t>Mittone</a:t>
            </a:r>
            <a:r>
              <a:rPr lang="en-US" sz="1300" b="0" dirty="0"/>
              <a:t>, 2006; </a:t>
            </a:r>
            <a:r>
              <a:rPr lang="en-US" sz="1300" b="0" dirty="0" err="1"/>
              <a:t>Maciejovsky</a:t>
            </a:r>
            <a:r>
              <a:rPr lang="en-US" sz="1300" b="0" dirty="0"/>
              <a:t> et al., 2007; </a:t>
            </a:r>
            <a:r>
              <a:rPr lang="en-US" sz="1300" b="0" dirty="0" err="1"/>
              <a:t>Kastlunger</a:t>
            </a:r>
            <a:r>
              <a:rPr lang="en-US" sz="1300" b="0" dirty="0"/>
              <a:t> et al., 2009)</a:t>
            </a:r>
            <a:endParaRPr lang="en-US" sz="1300" dirty="0"/>
          </a:p>
          <a:p>
            <a:pPr marL="458903" indent="-458903">
              <a:spcBef>
                <a:spcPts val="669"/>
              </a:spcBef>
              <a:buSzPct val="100000"/>
              <a:buFont typeface="Arial"/>
              <a:buChar char="•"/>
              <a:defRPr sz="1700"/>
            </a:pPr>
            <a:r>
              <a:rPr lang="en-US" sz="1600" dirty="0"/>
              <a:t>Studies using field data find positive revenue effects of random tax audits, e.g. in the US, the UK, and Denmark </a:t>
            </a:r>
            <a:r>
              <a:rPr lang="en-US" sz="1300" b="0" dirty="0"/>
              <a:t>(Advani et al., 2017; DeBacker et al., 2018; </a:t>
            </a:r>
            <a:r>
              <a:rPr lang="en-US" sz="1300" b="0" dirty="0" err="1"/>
              <a:t>Kleven</a:t>
            </a:r>
            <a:r>
              <a:rPr lang="en-US" sz="1300" b="0" dirty="0"/>
              <a:t> et al., 2011)</a:t>
            </a:r>
          </a:p>
          <a:p>
            <a:pPr marL="458903" indent="-458903">
              <a:spcBef>
                <a:spcPts val="669"/>
              </a:spcBef>
              <a:buSzPct val="100000"/>
              <a:buFont typeface="Arial"/>
              <a:buChar char="•"/>
              <a:defRPr sz="1700"/>
            </a:pPr>
            <a:r>
              <a:rPr lang="en-US" sz="1600" dirty="0"/>
              <a:t>However, other studies in the US and the UK suggest that post-audit compliance depends on the audit outcome</a:t>
            </a:r>
          </a:p>
          <a:p>
            <a:pPr marL="871810" lvl="1" indent="-458903">
              <a:spcBef>
                <a:spcPts val="669"/>
              </a:spcBef>
              <a:buFont typeface="Arial"/>
              <a:buChar char="•"/>
              <a:defRPr sz="1700"/>
            </a:pPr>
            <a:r>
              <a:rPr lang="de-DE" sz="1600" dirty="0" err="1"/>
              <a:t>Randomly</a:t>
            </a:r>
            <a:r>
              <a:rPr lang="de-DE" sz="1600" dirty="0"/>
              <a:t> </a:t>
            </a:r>
            <a:r>
              <a:rPr lang="de-DE" sz="1600" dirty="0" err="1"/>
              <a:t>audited</a:t>
            </a:r>
            <a:r>
              <a:rPr lang="de-DE" sz="1600" dirty="0"/>
              <a:t> UK </a:t>
            </a:r>
            <a:r>
              <a:rPr lang="de-DE" sz="1600" dirty="0" err="1"/>
              <a:t>taxpayers</a:t>
            </a:r>
            <a:r>
              <a:rPr lang="de-DE" sz="1600" dirty="0"/>
              <a:t> </a:t>
            </a:r>
            <a:r>
              <a:rPr lang="de-DE" sz="1600" dirty="0" err="1"/>
              <a:t>who</a:t>
            </a:r>
            <a:r>
              <a:rPr lang="de-DE" sz="1600" dirty="0"/>
              <a:t> </a:t>
            </a:r>
            <a:r>
              <a:rPr lang="de-DE" sz="1600" dirty="0" err="1"/>
              <a:t>were</a:t>
            </a:r>
            <a:r>
              <a:rPr lang="de-DE" sz="1600" dirty="0"/>
              <a:t> </a:t>
            </a:r>
            <a:r>
              <a:rPr lang="de-DE" sz="1600" dirty="0" err="1"/>
              <a:t>found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be</a:t>
            </a:r>
            <a:r>
              <a:rPr lang="de-DE" sz="1600" dirty="0"/>
              <a:t> </a:t>
            </a:r>
            <a:r>
              <a:rPr lang="de-DE" sz="1600" dirty="0" err="1"/>
              <a:t>compliant</a:t>
            </a:r>
            <a:r>
              <a:rPr lang="de-DE" sz="1600" dirty="0"/>
              <a:t> report </a:t>
            </a:r>
            <a:r>
              <a:rPr lang="de-DE" sz="1600" dirty="0" err="1"/>
              <a:t>less</a:t>
            </a:r>
            <a:r>
              <a:rPr lang="de-DE" sz="1600" dirty="0"/>
              <a:t> </a:t>
            </a:r>
            <a:r>
              <a:rPr lang="de-DE" sz="1600" dirty="0" err="1"/>
              <a:t>income</a:t>
            </a:r>
            <a:r>
              <a:rPr lang="de-DE" sz="1600" dirty="0"/>
              <a:t> in subsequent </a:t>
            </a:r>
            <a:r>
              <a:rPr lang="de-DE" sz="1600" dirty="0" err="1"/>
              <a:t>years</a:t>
            </a:r>
            <a:r>
              <a:rPr lang="de-DE" sz="1600" dirty="0"/>
              <a:t> </a:t>
            </a:r>
            <a:r>
              <a:rPr lang="en-US" sz="1600" b="0" dirty="0"/>
              <a:t>(Gemmell &amp; </a:t>
            </a:r>
            <a:r>
              <a:rPr lang="en-US" sz="1600" b="0" dirty="0" err="1"/>
              <a:t>Ratto</a:t>
            </a:r>
            <a:r>
              <a:rPr lang="en-US" sz="1600" b="0" dirty="0"/>
              <a:t>, 2012)</a:t>
            </a:r>
          </a:p>
          <a:p>
            <a:pPr marL="871810" lvl="1" indent="-458903">
              <a:spcBef>
                <a:spcPts val="669"/>
              </a:spcBef>
              <a:buFont typeface="Arial"/>
              <a:buChar char="•"/>
              <a:defRPr sz="1700"/>
            </a:pPr>
            <a:r>
              <a:rPr lang="en-US" sz="1600" dirty="0"/>
              <a:t>Self-employed US taxpayers who experienced an operational tax audit report more when they are caught cheating and less when they are not</a:t>
            </a:r>
            <a:r>
              <a:rPr lang="en-US" sz="1200" b="0" dirty="0"/>
              <a:t> (Beer et al., 2020)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F43DF-3D62-1248-A89A-541A80CBBB0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AT" smtClean="0"/>
              <a:t>3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93890625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E0DEE-C97C-CE48-A74D-7DBC3B8B3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6313" y="1244600"/>
            <a:ext cx="8315110" cy="346941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FF0000"/>
              </a:solidFill>
            </a:endParaRPr>
          </a:p>
          <a:p>
            <a:pPr marL="3417117" lvl="5" indent="-45720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FF0000"/>
              </a:solidFill>
            </a:endParaRPr>
          </a:p>
          <a:p>
            <a:pPr marL="3416300" lvl="5" indent="-192088">
              <a:buFont typeface="Arial" panose="020B0604020202020204" pitchFamily="34" charset="0"/>
              <a:buChar char="•"/>
            </a:pPr>
            <a:r>
              <a:rPr lang="de-DE" sz="1700" dirty="0" err="1">
                <a:solidFill>
                  <a:srgbClr val="FF0000"/>
                </a:solidFill>
              </a:rPr>
              <a:t>Audited</a:t>
            </a:r>
            <a:r>
              <a:rPr lang="de-DE" sz="1700" dirty="0">
                <a:solidFill>
                  <a:srgbClr val="FF0000"/>
                </a:solidFill>
              </a:rPr>
              <a:t> </a:t>
            </a:r>
            <a:r>
              <a:rPr lang="de-DE" sz="1700" dirty="0" err="1">
                <a:solidFill>
                  <a:srgbClr val="FF0000"/>
                </a:solidFill>
              </a:rPr>
              <a:t>taxpayers</a:t>
            </a:r>
            <a:endParaRPr lang="de-DE" sz="1700" dirty="0">
              <a:solidFill>
                <a:srgbClr val="FF0000"/>
              </a:solidFill>
            </a:endParaRPr>
          </a:p>
          <a:p>
            <a:pPr marL="3416300" lvl="5" indent="-192088">
              <a:buFont typeface="Arial" panose="020B0604020202020204" pitchFamily="34" charset="0"/>
              <a:buChar char="•"/>
            </a:pPr>
            <a:r>
              <a:rPr lang="de-DE" sz="1700" dirty="0" err="1">
                <a:solidFill>
                  <a:schemeClr val="tx1"/>
                </a:solidFill>
              </a:rPr>
              <a:t>Unaudited</a:t>
            </a:r>
            <a:r>
              <a:rPr lang="de-DE" sz="1700" dirty="0">
                <a:solidFill>
                  <a:schemeClr val="tx1"/>
                </a:solidFill>
              </a:rPr>
              <a:t> </a:t>
            </a:r>
            <a:r>
              <a:rPr lang="de-DE" sz="1700" dirty="0" err="1">
                <a:solidFill>
                  <a:schemeClr val="tx1"/>
                </a:solidFill>
              </a:rPr>
              <a:t>taxpayers</a:t>
            </a:r>
            <a:endParaRPr lang="en-AT" sz="17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FFA86C-8B6B-3446-9930-8C4873D79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27" y="336890"/>
            <a:ext cx="8315110" cy="818149"/>
          </a:xfrm>
        </p:spPr>
        <p:txBody>
          <a:bodyPr>
            <a:normAutofit/>
          </a:bodyPr>
          <a:lstStyle/>
          <a:p>
            <a:r>
              <a:rPr lang="de-DE" sz="2900" dirty="0">
                <a:solidFill>
                  <a:srgbClr val="0063A6"/>
                </a:solidFill>
              </a:rPr>
              <a:t>The </a:t>
            </a:r>
            <a:r>
              <a:rPr lang="de-DE" sz="2900" dirty="0" err="1">
                <a:solidFill>
                  <a:srgbClr val="0063A6"/>
                </a:solidFill>
              </a:rPr>
              <a:t>effect</a:t>
            </a:r>
            <a:r>
              <a:rPr lang="de-DE" sz="2900" dirty="0">
                <a:solidFill>
                  <a:srgbClr val="0063A6"/>
                </a:solidFill>
              </a:rPr>
              <a:t> </a:t>
            </a:r>
            <a:r>
              <a:rPr lang="de-DE" sz="2900" dirty="0" err="1">
                <a:solidFill>
                  <a:srgbClr val="0063A6"/>
                </a:solidFill>
              </a:rPr>
              <a:t>of</a:t>
            </a:r>
            <a:r>
              <a:rPr lang="de-DE" sz="2900" dirty="0">
                <a:solidFill>
                  <a:srgbClr val="0063A6"/>
                </a:solidFill>
              </a:rPr>
              <a:t> </a:t>
            </a:r>
            <a:r>
              <a:rPr lang="de-DE" sz="2900" dirty="0" err="1">
                <a:solidFill>
                  <a:srgbClr val="0063A6"/>
                </a:solidFill>
              </a:rPr>
              <a:t>audits</a:t>
            </a:r>
            <a:r>
              <a:rPr lang="de-DE" sz="2900" dirty="0">
                <a:solidFill>
                  <a:srgbClr val="0063A6"/>
                </a:solidFill>
              </a:rPr>
              <a:t> on </a:t>
            </a:r>
            <a:r>
              <a:rPr lang="de-DE" sz="2900" dirty="0" err="1">
                <a:solidFill>
                  <a:srgbClr val="0063A6"/>
                </a:solidFill>
              </a:rPr>
              <a:t>self-employed</a:t>
            </a:r>
            <a:r>
              <a:rPr lang="de-DE" sz="2900" dirty="0">
                <a:solidFill>
                  <a:srgbClr val="0063A6"/>
                </a:solidFill>
              </a:rPr>
              <a:t> US </a:t>
            </a:r>
            <a:r>
              <a:rPr lang="de-DE" sz="2900" dirty="0" err="1">
                <a:solidFill>
                  <a:srgbClr val="0063A6"/>
                </a:solidFill>
              </a:rPr>
              <a:t>taxpayers</a:t>
            </a:r>
            <a:r>
              <a:rPr lang="de-DE" sz="2900" dirty="0">
                <a:solidFill>
                  <a:srgbClr val="0063A6"/>
                </a:solidFill>
              </a:rPr>
              <a:t> </a:t>
            </a:r>
            <a:r>
              <a:rPr lang="de-DE" sz="2900" dirty="0" err="1">
                <a:solidFill>
                  <a:srgbClr val="0063A6"/>
                </a:solidFill>
              </a:rPr>
              <a:t>depends</a:t>
            </a:r>
            <a:r>
              <a:rPr lang="de-DE" sz="2900" dirty="0">
                <a:solidFill>
                  <a:srgbClr val="0063A6"/>
                </a:solidFill>
              </a:rPr>
              <a:t> on </a:t>
            </a:r>
            <a:r>
              <a:rPr lang="de-DE" sz="2900" dirty="0" err="1">
                <a:solidFill>
                  <a:srgbClr val="0063A6"/>
                </a:solidFill>
              </a:rPr>
              <a:t>the</a:t>
            </a:r>
            <a:r>
              <a:rPr lang="de-DE" sz="2900" dirty="0">
                <a:solidFill>
                  <a:srgbClr val="0063A6"/>
                </a:solidFill>
              </a:rPr>
              <a:t> </a:t>
            </a:r>
            <a:r>
              <a:rPr lang="de-DE" sz="2900" dirty="0" err="1">
                <a:solidFill>
                  <a:srgbClr val="0063A6"/>
                </a:solidFill>
              </a:rPr>
              <a:t>audit</a:t>
            </a:r>
            <a:r>
              <a:rPr lang="de-DE" sz="2900" dirty="0">
                <a:solidFill>
                  <a:srgbClr val="0063A6"/>
                </a:solidFill>
              </a:rPr>
              <a:t> </a:t>
            </a:r>
            <a:r>
              <a:rPr lang="de-DE" sz="2900" dirty="0" err="1">
                <a:solidFill>
                  <a:srgbClr val="0063A6"/>
                </a:solidFill>
              </a:rPr>
              <a:t>outcome</a:t>
            </a:r>
            <a:r>
              <a:rPr lang="de-DE" sz="2900" dirty="0">
                <a:solidFill>
                  <a:srgbClr val="0063A6"/>
                </a:solidFill>
              </a:rPr>
              <a:t> </a:t>
            </a:r>
            <a:r>
              <a:rPr lang="de-DE" sz="2000" dirty="0">
                <a:solidFill>
                  <a:srgbClr val="0063A6"/>
                </a:solidFill>
              </a:rPr>
              <a:t>(Beer et al., 2020)</a:t>
            </a:r>
            <a:endParaRPr lang="en-AT" sz="2900" dirty="0">
              <a:solidFill>
                <a:srgbClr val="0063A6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4D37F02-C412-A341-97E9-DBA5081D701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AT" smtClean="0"/>
              <a:t>4</a:t>
            </a:fld>
            <a:endParaRPr lang="en-AT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0EC4CC5-DB91-4E8E-984F-E02B5ED1BF81}"/>
              </a:ext>
            </a:extLst>
          </p:cNvPr>
          <p:cNvPicPr>
            <a:picLocks noGrp="1" noChangeAspect="1"/>
          </p:cNvPicPr>
          <p:nvPr>
            <p:ph sz="quarter" idx="1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01"/>
          <a:stretch/>
        </p:blipFill>
        <p:spPr>
          <a:xfrm>
            <a:off x="3197657" y="1294969"/>
            <a:ext cx="5530030" cy="2603932"/>
          </a:xfrm>
        </p:spPr>
      </p:pic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71198289-C6A5-493F-8F4F-2D5CB51D009D}"/>
              </a:ext>
            </a:extLst>
          </p:cNvPr>
          <p:cNvGrpSpPr/>
          <p:nvPr/>
        </p:nvGrpSpPr>
        <p:grpSpPr>
          <a:xfrm>
            <a:off x="1806985" y="1294969"/>
            <a:ext cx="5530030" cy="2624208"/>
            <a:chOff x="3197657" y="1258902"/>
            <a:chExt cx="5530030" cy="2624208"/>
          </a:xfrm>
        </p:grpSpPr>
        <p:pic>
          <p:nvPicPr>
            <p:cNvPr id="9" name="Content Placeholder 4">
              <a:extLst>
                <a:ext uri="{FF2B5EF4-FFF2-40B4-BE49-F238E27FC236}">
                  <a16:creationId xmlns:a16="http://schemas.microsoft.com/office/drawing/2014/main" id="{ABC0BB22-3288-4577-875F-077CC41BE30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701"/>
            <a:stretch/>
          </p:blipFill>
          <p:spPr>
            <a:xfrm>
              <a:off x="3197657" y="1279178"/>
              <a:ext cx="5530030" cy="2603932"/>
            </a:xfrm>
            <a:prstGeom prst="rect">
              <a:avLst/>
            </a:prstGeom>
          </p:spPr>
        </p:pic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2376B18E-FF1B-44B2-B123-974537591CB1}"/>
                </a:ext>
              </a:extLst>
            </p:cNvPr>
            <p:cNvSpPr txBox="1"/>
            <p:nvPr/>
          </p:nvSpPr>
          <p:spPr>
            <a:xfrm>
              <a:off x="3712295" y="1260390"/>
              <a:ext cx="2458800" cy="30777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38962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de-DE" sz="1400" dirty="0">
                  <a:solidFill>
                    <a:schemeClr val="tx2"/>
                  </a:solidFill>
                </a:rPr>
                <a:t>Outcome: </a:t>
              </a:r>
              <a:r>
                <a:rPr lang="de-DE" sz="1400" dirty="0" err="1">
                  <a:solidFill>
                    <a:schemeClr val="tx2"/>
                  </a:solidFill>
                </a:rPr>
                <a:t>no</a:t>
              </a:r>
              <a:r>
                <a:rPr lang="de-DE" sz="1400" dirty="0">
                  <a:solidFill>
                    <a:schemeClr val="tx2"/>
                  </a:solidFill>
                </a:rPr>
                <a:t> </a:t>
              </a:r>
              <a:r>
                <a:rPr lang="de-DE" sz="1400" dirty="0" err="1">
                  <a:solidFill>
                    <a:schemeClr val="tx2"/>
                  </a:solidFill>
                </a:rPr>
                <a:t>assessment</a:t>
              </a:r>
              <a:endParaRPr kumimoji="0" lang="en-US" sz="1400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sym typeface="Calibri"/>
              </a:endParaRPr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2C974062-3018-4744-8D13-772730B5BFAA}"/>
                </a:ext>
              </a:extLst>
            </p:cNvPr>
            <p:cNvSpPr txBox="1"/>
            <p:nvPr/>
          </p:nvSpPr>
          <p:spPr>
            <a:xfrm>
              <a:off x="6213358" y="1258902"/>
              <a:ext cx="2462400" cy="30777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38962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de-DE" sz="1400" dirty="0">
                  <a:solidFill>
                    <a:schemeClr val="tx2"/>
                  </a:solidFill>
                </a:rPr>
                <a:t>Outcome: positive </a:t>
              </a:r>
              <a:r>
                <a:rPr lang="de-DE" sz="1400" dirty="0" err="1">
                  <a:solidFill>
                    <a:schemeClr val="tx2"/>
                  </a:solidFill>
                </a:rPr>
                <a:t>assessment</a:t>
              </a:r>
              <a:endParaRPr kumimoji="0" lang="en-US" sz="1400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887407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1524C-1230-4172-901B-062BF1A2E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27" y="336890"/>
            <a:ext cx="8315110" cy="818149"/>
          </a:xfrm>
        </p:spPr>
        <p:txBody>
          <a:bodyPr>
            <a:normAutofit/>
          </a:bodyPr>
          <a:lstStyle/>
          <a:p>
            <a:r>
              <a:rPr lang="en-US" sz="2900" dirty="0"/>
              <a:t>So: What drives behavioral responses to tax audits?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944DE-85CD-45C5-8231-F854A48AA8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2"/>
                </a:solidFill>
              </a:rPr>
              <a:t>The standard expected utility perspective: Audits provide new information that affects the perceived risk of future audits</a:t>
            </a:r>
          </a:p>
          <a:p>
            <a:pPr marL="870107" lvl="1" indent="-457200">
              <a:buFont typeface="Arial" panose="020B0604020202020204" pitchFamily="34" charset="0"/>
              <a:buChar char="•"/>
            </a:pPr>
            <a:r>
              <a:rPr lang="en-US" sz="1700" dirty="0"/>
              <a:t>Audits increase (decrease) post-audit compliance if the audit detects more (less) noncompliance than expected </a:t>
            </a:r>
            <a:r>
              <a:rPr lang="en-US" sz="1400" b="0" dirty="0">
                <a:solidFill>
                  <a:schemeClr val="tx2"/>
                </a:solidFill>
              </a:rPr>
              <a:t>(</a:t>
            </a:r>
            <a:r>
              <a:rPr lang="en-US" sz="1400" b="0" dirty="0" err="1">
                <a:solidFill>
                  <a:schemeClr val="tx2"/>
                </a:solidFill>
              </a:rPr>
              <a:t>Slemrod</a:t>
            </a:r>
            <a:r>
              <a:rPr lang="en-US" sz="1400" b="0" dirty="0">
                <a:solidFill>
                  <a:schemeClr val="tx2"/>
                </a:solidFill>
              </a:rPr>
              <a:t>, 2019)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2"/>
                </a:solidFill>
              </a:rPr>
              <a:t>The </a:t>
            </a:r>
            <a:r>
              <a:rPr lang="en-US" sz="1900" dirty="0"/>
              <a:t>behavioral</a:t>
            </a:r>
            <a:r>
              <a:rPr lang="en-US" sz="1900" dirty="0">
                <a:solidFill>
                  <a:schemeClr val="tx2"/>
                </a:solidFill>
              </a:rPr>
              <a:t> perspective: Taxpayers use heuristics to assess the risk of future audits, they want to make up for past “losses”, and care about reciprocity</a:t>
            </a:r>
          </a:p>
          <a:p>
            <a:pPr marL="870107" lvl="1" indent="-457200">
              <a:buFont typeface="Arial" panose="020B0604020202020204" pitchFamily="34" charset="0"/>
              <a:buChar char="•"/>
              <a:defRPr sz="1955">
                <a:solidFill>
                  <a:schemeClr val="accent3">
                    <a:lumOff val="-9450"/>
                  </a:schemeClr>
                </a:solidFill>
              </a:defRPr>
            </a:pPr>
            <a:r>
              <a:rPr lang="en-US" sz="1700" dirty="0">
                <a:solidFill>
                  <a:schemeClr val="tx2"/>
                </a:solidFill>
              </a:rPr>
              <a:t>Taxpayers underestimate the risk of future audits </a:t>
            </a:r>
            <a:r>
              <a:rPr lang="en-US" sz="1400" b="0" dirty="0">
                <a:solidFill>
                  <a:schemeClr val="tx2"/>
                </a:solidFill>
              </a:rPr>
              <a:t>(</a:t>
            </a:r>
            <a:r>
              <a:rPr lang="en-US" sz="1400" b="0" dirty="0" err="1">
                <a:solidFill>
                  <a:schemeClr val="tx2"/>
                </a:solidFill>
              </a:rPr>
              <a:t>Mittone</a:t>
            </a:r>
            <a:r>
              <a:rPr lang="en-US" sz="1400" b="0" dirty="0">
                <a:solidFill>
                  <a:schemeClr val="tx2"/>
                </a:solidFill>
              </a:rPr>
              <a:t> et al., 2017)</a:t>
            </a:r>
          </a:p>
          <a:p>
            <a:pPr marL="871810" lvl="1" indent="-458903">
              <a:spcBef>
                <a:spcPts val="669"/>
              </a:spcBef>
              <a:buFont typeface="Arial" panose="020B0604020202020204" pitchFamily="34" charset="0"/>
              <a:buChar char="•"/>
              <a:defRPr sz="1955">
                <a:solidFill>
                  <a:schemeClr val="accent3">
                    <a:lumOff val="-9450"/>
                  </a:schemeClr>
                </a:solidFill>
              </a:defRPr>
            </a:pPr>
            <a:r>
              <a:rPr lang="en-US" sz="1700" dirty="0">
                <a:solidFill>
                  <a:schemeClr val="tx2"/>
                </a:solidFill>
              </a:rPr>
              <a:t>“Availability heuristic”: Assess the probability of a future audit based on the ease of recalling the past audit experience </a:t>
            </a:r>
            <a:r>
              <a:rPr lang="en-US" sz="1400" b="0" dirty="0">
                <a:solidFill>
                  <a:schemeClr val="tx2"/>
                </a:solidFill>
              </a:rPr>
              <a:t>(Kahneman &amp; Tversky, 1973)</a:t>
            </a:r>
          </a:p>
          <a:p>
            <a:pPr marL="871810" lvl="1" indent="-458903">
              <a:spcBef>
                <a:spcPts val="669"/>
              </a:spcBef>
              <a:buFont typeface="Arial" panose="020B0604020202020204" pitchFamily="34" charset="0"/>
              <a:buChar char="•"/>
              <a:defRPr sz="1955">
                <a:solidFill>
                  <a:schemeClr val="accent3">
                    <a:lumOff val="-9450"/>
                  </a:schemeClr>
                </a:solidFill>
              </a:defRPr>
            </a:pPr>
            <a:r>
              <a:rPr lang="en-US" sz="1700" dirty="0">
                <a:solidFill>
                  <a:schemeClr val="tx2"/>
                </a:solidFill>
              </a:rPr>
              <a:t>Taxpayers want to make up for incurred “losses”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400" b="0" dirty="0">
                <a:solidFill>
                  <a:schemeClr val="tx2"/>
                </a:solidFill>
              </a:rPr>
              <a:t>(</a:t>
            </a:r>
            <a:r>
              <a:rPr lang="en-US" sz="1400" b="0" dirty="0" err="1">
                <a:solidFill>
                  <a:schemeClr val="tx2"/>
                </a:solidFill>
              </a:rPr>
              <a:t>Erard</a:t>
            </a:r>
            <a:r>
              <a:rPr lang="en-US" sz="1400" b="0" dirty="0">
                <a:solidFill>
                  <a:schemeClr val="tx2"/>
                </a:solidFill>
              </a:rPr>
              <a:t> &amp; Feinstein, 1994)</a:t>
            </a:r>
          </a:p>
          <a:p>
            <a:pPr marL="871810" lvl="1" indent="-458903">
              <a:spcBef>
                <a:spcPts val="669"/>
              </a:spcBef>
              <a:buFont typeface="Arial" panose="020B0604020202020204" pitchFamily="34" charset="0"/>
              <a:buChar char="•"/>
              <a:defRPr sz="1955">
                <a:solidFill>
                  <a:schemeClr val="accent3">
                    <a:lumOff val="-9450"/>
                  </a:schemeClr>
                </a:solidFill>
              </a:defRPr>
            </a:pPr>
            <a:r>
              <a:rPr lang="en-US" sz="1700" dirty="0">
                <a:solidFill>
                  <a:schemeClr val="tx2"/>
                </a:solidFill>
              </a:rPr>
              <a:t>Audits might “crowd-out” the intrinsic motivation to comply</a:t>
            </a:r>
            <a:r>
              <a:rPr lang="en-US" sz="1900" dirty="0">
                <a:solidFill>
                  <a:schemeClr val="tx2"/>
                </a:solidFill>
              </a:rPr>
              <a:t>                                  </a:t>
            </a:r>
            <a:r>
              <a:rPr lang="en-US" sz="1400" b="0" dirty="0">
                <a:solidFill>
                  <a:schemeClr val="tx2"/>
                </a:solidFill>
              </a:rPr>
              <a:t>(Mendoza et al., 2017; Hu et al., 2020)</a:t>
            </a:r>
          </a:p>
          <a:p>
            <a:pPr marL="871810" lvl="1" indent="-458903">
              <a:spcBef>
                <a:spcPts val="669"/>
              </a:spcBef>
              <a:buFont typeface="Arial" panose="020B0604020202020204" pitchFamily="34" charset="0"/>
              <a:buChar char="•"/>
              <a:defRPr sz="1955">
                <a:solidFill>
                  <a:schemeClr val="accent3">
                    <a:lumOff val="-9450"/>
                  </a:schemeClr>
                </a:solidFill>
              </a:defRPr>
            </a:pPr>
            <a:endParaRPr lang="en-US" sz="1600" b="0" dirty="0">
              <a:solidFill>
                <a:schemeClr val="tx2"/>
              </a:solidFill>
            </a:endParaRPr>
          </a:p>
          <a:p>
            <a:pPr marL="871810" lvl="1" indent="-458903">
              <a:spcBef>
                <a:spcPts val="669"/>
              </a:spcBef>
              <a:buFont typeface="Arial" panose="020B0604020202020204" pitchFamily="34" charset="0"/>
              <a:buChar char="•"/>
              <a:defRPr sz="1955">
                <a:solidFill>
                  <a:schemeClr val="accent3">
                    <a:lumOff val="-9450"/>
                  </a:schemeClr>
                </a:solidFill>
              </a:defRPr>
            </a:pPr>
            <a:endParaRPr lang="en-US" sz="2000" b="0" dirty="0">
              <a:solidFill>
                <a:schemeClr val="tx2"/>
              </a:solidFill>
            </a:endParaRPr>
          </a:p>
          <a:p>
            <a:pPr marL="871810" lvl="1" indent="-458903">
              <a:spcBef>
                <a:spcPts val="669"/>
              </a:spcBef>
              <a:buFont typeface="Arial" panose="020B0604020202020204" pitchFamily="34" charset="0"/>
              <a:buChar char="•"/>
              <a:defRPr sz="1955">
                <a:solidFill>
                  <a:schemeClr val="accent3">
                    <a:lumOff val="-9450"/>
                  </a:schemeClr>
                </a:solidFill>
              </a:defRPr>
            </a:pPr>
            <a:endParaRPr lang="en-US" sz="19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BB1C57-5269-E745-96AC-FC44B00712B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AT" smtClean="0"/>
              <a:t>5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96399150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3106B-F1C6-4BB9-A24A-DD4E0038A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27" y="336890"/>
            <a:ext cx="8315110" cy="818149"/>
          </a:xfrm>
        </p:spPr>
        <p:txBody>
          <a:bodyPr>
            <a:normAutofit/>
          </a:bodyPr>
          <a:lstStyle/>
          <a:p>
            <a:r>
              <a:rPr lang="en-US" sz="2900" dirty="0"/>
              <a:t>This study investigates how audits affect post-audit compliance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8FADC7-FA76-4F2D-96B5-40AEF110F6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What is the effect of “audit effectiveness”, the share of noncompliance that the agency detects, on post-audit compliance?</a:t>
            </a:r>
          </a:p>
          <a:p>
            <a:pPr marL="870107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Can </a:t>
            </a:r>
            <a:r>
              <a:rPr lang="en-US" sz="1600" i="1" dirty="0"/>
              <a:t>ineffective</a:t>
            </a:r>
            <a:r>
              <a:rPr lang="en-US" sz="1600" dirty="0"/>
              <a:t> audits explain the decline in post-audit compliance observed in some prior studies </a:t>
            </a:r>
            <a:r>
              <a:rPr lang="en-US" sz="1600" b="0" dirty="0"/>
              <a:t>(Beer et al., 2020; Gemmell &amp; </a:t>
            </a:r>
            <a:r>
              <a:rPr lang="en-US" sz="1600" b="0" dirty="0" err="1"/>
              <a:t>Ratto</a:t>
            </a:r>
            <a:r>
              <a:rPr lang="en-US" sz="1600" b="0" dirty="0"/>
              <a:t>, 2012)</a:t>
            </a:r>
            <a:endParaRPr lang="en-US" sz="19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How do audits affect different “types” of taxpayers?</a:t>
            </a:r>
          </a:p>
          <a:p>
            <a:pPr marL="870107" lvl="1" indent="-457200">
              <a:buFont typeface="Arial" panose="020B0604020202020204" pitchFamily="34" charset="0"/>
              <a:buChar char="•"/>
            </a:pPr>
            <a:r>
              <a:rPr lang="en-US" sz="1600" i="1" dirty="0"/>
              <a:t>Relatively compliant </a:t>
            </a:r>
            <a:r>
              <a:rPr lang="en-US" sz="1600" dirty="0"/>
              <a:t>(upper 50%) vs. </a:t>
            </a:r>
            <a:r>
              <a:rPr lang="en-US" sz="1600" i="1" dirty="0"/>
              <a:t>Relatively noncompliant </a:t>
            </a:r>
            <a:r>
              <a:rPr lang="en-US" sz="1600" dirty="0"/>
              <a:t>(lower 50%)</a:t>
            </a:r>
          </a:p>
          <a:p>
            <a:pPr marL="457200" lvl="1" indent="-457200">
              <a:buSzTx/>
              <a:buFont typeface="Arial" panose="020B0604020202020204" pitchFamily="34" charset="0"/>
              <a:buChar char="•"/>
            </a:pPr>
            <a:r>
              <a:rPr lang="en-US" sz="1600" dirty="0"/>
              <a:t>Why a laboratory experiment?</a:t>
            </a:r>
          </a:p>
          <a:p>
            <a:pPr marL="871810" lvl="1" indent="-458903">
              <a:lnSpc>
                <a:spcPct val="70000"/>
              </a:lnSpc>
              <a:spcBef>
                <a:spcPts val="669"/>
              </a:spcBef>
              <a:buFont typeface="Arial"/>
              <a:buChar char="•"/>
              <a:defRPr sz="1700"/>
            </a:pPr>
            <a:r>
              <a:rPr lang="en-US" sz="1600" dirty="0"/>
              <a:t>Allows to introduce variation in audit probability and audit effectiveness</a:t>
            </a:r>
          </a:p>
          <a:p>
            <a:pPr marL="871810" lvl="1" indent="-458903">
              <a:lnSpc>
                <a:spcPct val="70000"/>
              </a:lnSpc>
              <a:spcBef>
                <a:spcPts val="669"/>
              </a:spcBef>
              <a:buFont typeface="Arial"/>
              <a:buChar char="•"/>
              <a:defRPr sz="1700"/>
            </a:pPr>
            <a:r>
              <a:rPr lang="en-US" sz="1600" dirty="0"/>
              <a:t>Allows to observe true compliance levels</a:t>
            </a:r>
          </a:p>
          <a:p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331B9-B5F0-B742-B51B-BB22F5B2095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AT" smtClean="0"/>
              <a:t>6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3736222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A6C1-8CC4-446F-8884-8AAEDB549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27" y="336890"/>
            <a:ext cx="8315110" cy="818149"/>
          </a:xfrm>
        </p:spPr>
        <p:txBody>
          <a:bodyPr>
            <a:normAutofit/>
          </a:bodyPr>
          <a:lstStyle/>
          <a:p>
            <a:pPr lvl="0" defTabSz="464078">
              <a:defRPr sz="2464"/>
            </a:pPr>
            <a:r>
              <a:rPr lang="en-US" sz="2900" dirty="0">
                <a:solidFill>
                  <a:srgbClr val="0063A6"/>
                </a:solidFill>
              </a:rPr>
              <a:t>Research design:</a:t>
            </a:r>
            <a:br>
              <a:rPr lang="en-US" sz="2900" dirty="0">
                <a:solidFill>
                  <a:srgbClr val="0063A6"/>
                </a:solidFill>
              </a:rPr>
            </a:br>
            <a:r>
              <a:rPr lang="en-US" sz="2900" dirty="0">
                <a:solidFill>
                  <a:srgbClr val="0063A6"/>
                </a:solidFill>
              </a:rPr>
              <a:t>A variation of the standard tax compliance game</a:t>
            </a:r>
            <a:endParaRPr lang="en-US" sz="29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A9786-6CD6-4D3F-B878-F1D2F59497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indent="0" defTabSz="516221">
              <a:spcBef>
                <a:spcPts val="669"/>
              </a:spcBef>
              <a:buNone/>
              <a:defRPr sz="2079"/>
            </a:pPr>
            <a:r>
              <a:rPr lang="en-US" sz="1600" dirty="0"/>
              <a:t>Setup: </a:t>
            </a:r>
          </a:p>
          <a:p>
            <a:pPr marL="867220" lvl="1" indent="-454313" defTabSz="516221">
              <a:spcBef>
                <a:spcPts val="669"/>
              </a:spcBef>
              <a:buFont typeface="Arial"/>
              <a:buChar char="•"/>
              <a:defRPr sz="2079"/>
            </a:pPr>
            <a:r>
              <a:rPr lang="en-US" sz="1600" dirty="0"/>
              <a:t>Participants receive income and must decide how much they declare (28 Rounds)</a:t>
            </a:r>
          </a:p>
          <a:p>
            <a:pPr marL="867220" lvl="1" indent="-454313" defTabSz="516221">
              <a:spcBef>
                <a:spcPts val="669"/>
              </a:spcBef>
              <a:buFont typeface="Arial"/>
              <a:buChar char="•"/>
              <a:defRPr sz="2079"/>
            </a:pPr>
            <a:r>
              <a:rPr lang="en-US" sz="1600" dirty="0"/>
              <a:t>Variation in audit probability (.18 - .70) and audit effectiveness (.30 - 1), so that the risk of detection varies (.18 - .49)</a:t>
            </a:r>
          </a:p>
          <a:p>
            <a:pPr marL="867220" lvl="1" indent="-454313" defTabSz="516221">
              <a:spcBef>
                <a:spcPts val="669"/>
              </a:spcBef>
              <a:buFont typeface="Arial"/>
              <a:buChar char="•"/>
              <a:defRPr sz="2079"/>
            </a:pPr>
            <a:r>
              <a:rPr lang="en-US" sz="1600" dirty="0"/>
              <a:t>Tax rate</a:t>
            </a:r>
            <a:r>
              <a:rPr lang="en-US" sz="1600" i="1" dirty="0"/>
              <a:t> t</a:t>
            </a:r>
            <a:r>
              <a:rPr lang="en-US" sz="1600" dirty="0"/>
              <a:t> = 0.25 ; Fine </a:t>
            </a:r>
            <a:r>
              <a:rPr lang="en-US" sz="1600" i="1" dirty="0"/>
              <a:t>f</a:t>
            </a:r>
            <a:r>
              <a:rPr lang="en-US" sz="1600" dirty="0"/>
              <a:t> = 2 ; Income varies between 2,000 and 3,500 ECU</a:t>
            </a:r>
          </a:p>
          <a:p>
            <a:pPr defTabSz="516221">
              <a:spcBef>
                <a:spcPts val="669"/>
              </a:spcBef>
              <a:buSzPct val="100000"/>
              <a:defRPr sz="2079"/>
            </a:pPr>
            <a:r>
              <a:rPr lang="en-US" sz="1600" dirty="0"/>
              <a:t>Sample: </a:t>
            </a:r>
          </a:p>
          <a:p>
            <a:pPr marL="871810" lvl="1" indent="-458903">
              <a:buSzPct val="75000"/>
              <a:buChar char="•"/>
            </a:pPr>
            <a:r>
              <a:rPr lang="en-US" sz="1600" dirty="0"/>
              <a:t>333 participants ; 9,324 compliance decisions ; 44% audited </a:t>
            </a:r>
          </a:p>
          <a:p>
            <a:pPr marL="871810" lvl="1" indent="-458903">
              <a:buSzPct val="75000"/>
              <a:buChar char="•"/>
            </a:pPr>
            <a:r>
              <a:rPr lang="en-US" sz="1600" dirty="0"/>
              <a:t>Mean age = 26 years (</a:t>
            </a:r>
            <a:r>
              <a:rPr lang="en-US" sz="1600" dirty="0" err="1"/>
              <a:t>sd</a:t>
            </a:r>
            <a:r>
              <a:rPr lang="en-US" sz="1600" dirty="0"/>
              <a:t> = 6.1, range: 18 – 59); 57% female</a:t>
            </a:r>
          </a:p>
          <a:p>
            <a:pPr marL="871810" lvl="1" indent="-458903">
              <a:buSzPct val="75000"/>
              <a:buChar char="•"/>
            </a:pPr>
            <a:r>
              <a:rPr lang="en-US" sz="1600" dirty="0"/>
              <a:t>51 % Bachelor or higher; 29% prepared own taxes in the past</a:t>
            </a:r>
          </a:p>
          <a:p>
            <a:pPr marL="871810" lvl="1" indent="-458903">
              <a:buSzPct val="75000"/>
              <a:buChar char="•"/>
            </a:pPr>
            <a:r>
              <a:rPr lang="de-DE" sz="1600" dirty="0"/>
              <a:t>Average </a:t>
            </a:r>
            <a:r>
              <a:rPr lang="de-DE" sz="1600" dirty="0" err="1"/>
              <a:t>compliance</a:t>
            </a:r>
            <a:r>
              <a:rPr lang="de-DE" sz="1600" dirty="0"/>
              <a:t> rate = 54%; 7 </a:t>
            </a:r>
            <a:r>
              <a:rPr lang="de-DE" sz="1600" dirty="0" err="1"/>
              <a:t>to</a:t>
            </a:r>
            <a:r>
              <a:rPr lang="de-DE" sz="1600" dirty="0"/>
              <a:t> 19 </a:t>
            </a:r>
            <a:r>
              <a:rPr lang="de-DE" sz="1600" dirty="0" err="1"/>
              <a:t>audits</a:t>
            </a:r>
            <a:r>
              <a:rPr lang="de-DE" sz="1600" dirty="0"/>
              <a:t> per </a:t>
            </a:r>
            <a:r>
              <a:rPr lang="de-DE" sz="1600" dirty="0" err="1"/>
              <a:t>taxpayer</a:t>
            </a:r>
            <a:endParaRPr lang="de-DE" sz="1600" dirty="0"/>
          </a:p>
          <a:p>
            <a:pPr marL="458903" indent="-458903">
              <a:buSzPct val="7500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9AB74-9E7B-4C4B-84CA-E060E1C8EC8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AT" smtClean="0"/>
              <a:t>7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41751118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5626A-6D15-4939-8F20-E6F31AACC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27" y="336890"/>
            <a:ext cx="8315110" cy="818149"/>
          </a:xfrm>
        </p:spPr>
        <p:txBody>
          <a:bodyPr>
            <a:normAutofit/>
          </a:bodyPr>
          <a:lstStyle/>
          <a:p>
            <a:r>
              <a:rPr lang="en-US" sz="2900" dirty="0"/>
              <a:t>Descriptive results:</a:t>
            </a:r>
            <a:br>
              <a:rPr lang="en-US" sz="2900" dirty="0"/>
            </a:br>
            <a:r>
              <a:rPr lang="en-US" sz="2900" dirty="0"/>
              <a:t>Bimodal compliance distribution</a:t>
            </a:r>
          </a:p>
        </p:txBody>
      </p:sp>
      <p:pic>
        <p:nvPicPr>
          <p:cNvPr id="4" name="Picture 3" descr="A close up of a computer&#10;&#10;Description automatically generated">
            <a:extLst>
              <a:ext uri="{FF2B5EF4-FFF2-40B4-BE49-F238E27FC236}">
                <a16:creationId xmlns:a16="http://schemas.microsoft.com/office/drawing/2014/main" id="{2CEC5FC6-19C8-4673-9394-496FB89EB4A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230631"/>
            <a:ext cx="5943600" cy="3382645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4EE4E9-6BE4-9D42-844B-ED9B666371F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AT" smtClean="0"/>
              <a:t>8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05080774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C5BD4D-3F93-48AD-84DF-F738E8934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27" y="336890"/>
            <a:ext cx="8315110" cy="818149"/>
          </a:xfrm>
        </p:spPr>
        <p:txBody>
          <a:bodyPr>
            <a:normAutofit/>
          </a:bodyPr>
          <a:lstStyle/>
          <a:p>
            <a:r>
              <a:rPr lang="de-DE" sz="2900" dirty="0"/>
              <a:t>General </a:t>
            </a:r>
            <a:r>
              <a:rPr lang="de-DE" sz="2900" dirty="0" err="1"/>
              <a:t>deterrent</a:t>
            </a:r>
            <a:r>
              <a:rPr lang="de-DE" sz="2900" dirty="0"/>
              <a:t> </a:t>
            </a:r>
            <a:r>
              <a:rPr lang="de-DE" sz="2900" dirty="0" err="1"/>
              <a:t>effect</a:t>
            </a:r>
            <a:r>
              <a:rPr lang="de-DE" sz="2900" dirty="0"/>
              <a:t> </a:t>
            </a:r>
            <a:r>
              <a:rPr lang="de-DE" sz="2900" dirty="0" err="1"/>
              <a:t>of</a:t>
            </a:r>
            <a:r>
              <a:rPr lang="de-DE" sz="2900" dirty="0"/>
              <a:t> </a:t>
            </a:r>
            <a:r>
              <a:rPr lang="de-DE" sz="2900" dirty="0" err="1"/>
              <a:t>audits</a:t>
            </a:r>
            <a:r>
              <a:rPr lang="de-DE" sz="2900" dirty="0"/>
              <a:t>:</a:t>
            </a:r>
            <a:br>
              <a:rPr lang="de-DE" sz="2900" dirty="0"/>
            </a:br>
            <a:r>
              <a:rPr lang="de-DE" sz="2900" dirty="0" err="1"/>
              <a:t>Increasing</a:t>
            </a:r>
            <a:r>
              <a:rPr lang="de-DE" sz="2900" dirty="0"/>
              <a:t> </a:t>
            </a:r>
            <a:r>
              <a:rPr lang="de-DE" sz="2900" dirty="0" err="1"/>
              <a:t>the</a:t>
            </a:r>
            <a:r>
              <a:rPr lang="de-DE" sz="2900" dirty="0"/>
              <a:t> </a:t>
            </a:r>
            <a:r>
              <a:rPr lang="de-DE" sz="2900" dirty="0" err="1"/>
              <a:t>risk</a:t>
            </a:r>
            <a:r>
              <a:rPr lang="de-DE" sz="2900" dirty="0"/>
              <a:t> </a:t>
            </a:r>
            <a:r>
              <a:rPr lang="de-DE" sz="2900" dirty="0" err="1"/>
              <a:t>of</a:t>
            </a:r>
            <a:r>
              <a:rPr lang="de-DE" sz="2900" dirty="0"/>
              <a:t> </a:t>
            </a:r>
            <a:r>
              <a:rPr lang="de-DE" sz="2900" dirty="0" err="1"/>
              <a:t>detection</a:t>
            </a:r>
            <a:r>
              <a:rPr lang="de-DE" sz="2900" dirty="0"/>
              <a:t> </a:t>
            </a:r>
            <a:r>
              <a:rPr lang="de-DE" sz="2900" dirty="0" err="1"/>
              <a:t>has</a:t>
            </a:r>
            <a:r>
              <a:rPr lang="de-DE" sz="2900" dirty="0"/>
              <a:t> a strong </a:t>
            </a:r>
            <a:r>
              <a:rPr lang="de-DE" sz="2900" dirty="0" err="1"/>
              <a:t>effect</a:t>
            </a:r>
            <a:endParaRPr lang="en-US" sz="290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AE7F6D2-EC92-467B-A28C-E7D02CF94DD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9</a:t>
            </a:fld>
            <a:endParaRPr lang="en-U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3712004-B40D-4D02-83A7-E81D259A33F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779" y="1171877"/>
            <a:ext cx="4012442" cy="3525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99287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-Design">
  <a:themeElements>
    <a:clrScheme name="Office-Design">
      <a:dk1>
        <a:srgbClr val="FFFFFF"/>
      </a:dk1>
      <a:lt1>
        <a:srgbClr val="0063A6"/>
      </a:lt1>
      <a:dk2>
        <a:srgbClr val="A7A7A7"/>
      </a:dk2>
      <a:lt2>
        <a:srgbClr val="535353"/>
      </a:lt2>
      <a:accent1>
        <a:srgbClr val="0063A6"/>
      </a:accent1>
      <a:accent2>
        <a:srgbClr val="666666"/>
      </a:accent2>
      <a:accent3>
        <a:srgbClr val="DD4814"/>
      </a:accent3>
      <a:accent4>
        <a:srgbClr val="EAAB00"/>
      </a:accent4>
      <a:accent5>
        <a:srgbClr val="4B51A1"/>
      </a:accent5>
      <a:accent6>
        <a:srgbClr val="A71C49"/>
      </a:accent6>
      <a:hlink>
        <a:srgbClr val="0000FF"/>
      </a:hlink>
      <a:folHlink>
        <a:srgbClr val="FF00FF"/>
      </a:folHlink>
    </a:clrScheme>
    <a:fontScheme name="Office-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3896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500" b="0" i="0" u="none" strike="noStrike" cap="none" spc="0" normalizeH="0" baseline="0">
            <a:ln>
              <a:noFill/>
            </a:ln>
            <a:solidFill>
              <a:schemeClr val="accent1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3896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500" b="0" i="0" u="none" strike="noStrike" cap="none" spc="0" normalizeH="0" baseline="0">
            <a:ln>
              <a:noFill/>
            </a:ln>
            <a:solidFill>
              <a:schemeClr val="accent1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-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3A6"/>
      </a:accent1>
      <a:accent2>
        <a:srgbClr val="666666"/>
      </a:accent2>
      <a:accent3>
        <a:srgbClr val="DD4814"/>
      </a:accent3>
      <a:accent4>
        <a:srgbClr val="EAAB00"/>
      </a:accent4>
      <a:accent5>
        <a:srgbClr val="4B51A1"/>
      </a:accent5>
      <a:accent6>
        <a:srgbClr val="A71C49"/>
      </a:accent6>
      <a:hlink>
        <a:srgbClr val="0000FF"/>
      </a:hlink>
      <a:folHlink>
        <a:srgbClr val="FF00FF"/>
      </a:folHlink>
    </a:clrScheme>
    <a:fontScheme name="Office-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3896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500" b="0" i="0" u="none" strike="noStrike" cap="none" spc="0" normalizeH="0" baseline="0">
            <a:ln>
              <a:noFill/>
            </a:ln>
            <a:solidFill>
              <a:schemeClr val="accent1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3896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500" b="0" i="0" u="none" strike="noStrike" cap="none" spc="0" normalizeH="0" baseline="0">
            <a:ln>
              <a:noFill/>
            </a:ln>
            <a:solidFill>
              <a:schemeClr val="accent1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7C0DA2B2C6F4409B7A7BE51408BC67" ma:contentTypeVersion="12" ma:contentTypeDescription="Create a new document." ma:contentTypeScope="" ma:versionID="43367216a2ec37315e76c14324d4db1d">
  <xsd:schema xmlns:xsd="http://www.w3.org/2001/XMLSchema" xmlns:xs="http://www.w3.org/2001/XMLSchema" xmlns:p="http://schemas.microsoft.com/office/2006/metadata/properties" xmlns:ns2="8f27df3f-2386-4bb0-ba21-eeb37404bf5e" xmlns:ns3="38c7e0ae-360c-4df1-a7c8-7dee0aa4f55d" targetNamespace="http://schemas.microsoft.com/office/2006/metadata/properties" ma:root="true" ma:fieldsID="00c3d0bffa6e9177d534037465dc8697" ns2:_="" ns3:_="">
    <xsd:import namespace="8f27df3f-2386-4bb0-ba21-eeb37404bf5e"/>
    <xsd:import namespace="38c7e0ae-360c-4df1-a7c8-7dee0aa4f5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27df3f-2386-4bb0-ba21-eeb37404bf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c7e0ae-360c-4df1-a7c8-7dee0aa4f55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C82752-1EDC-4DB3-A3FA-42C4E849A06D}"/>
</file>

<file path=customXml/itemProps2.xml><?xml version="1.0" encoding="utf-8"?>
<ds:datastoreItem xmlns:ds="http://schemas.openxmlformats.org/officeDocument/2006/customXml" ds:itemID="{AD2CC9BB-9D08-4BD2-8176-3B9914608EAA}"/>
</file>

<file path=customXml/itemProps3.xml><?xml version="1.0" encoding="utf-8"?>
<ds:datastoreItem xmlns:ds="http://schemas.openxmlformats.org/officeDocument/2006/customXml" ds:itemID="{EBBFC8A6-43AF-4EC2-9F48-5E924C1E9F8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1083</Words>
  <Application>Microsoft Office PowerPoint</Application>
  <PresentationFormat>On-screen Show (16:9)</PresentationFormat>
  <Paragraphs>100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Office-Design</vt:lpstr>
      <vt:lpstr> Audits, Audit Effectiveness,                                                 and Post-audit Tax Compliance   Matthias Kasper University of Vienna  James Alm  Tulane University</vt:lpstr>
      <vt:lpstr>How do audits affect post-audit tax compliance? </vt:lpstr>
      <vt:lpstr>Prior work finds ambiguous effects of audits on post-audit compliance  </vt:lpstr>
      <vt:lpstr>The effect of audits on self-employed US taxpayers depends on the audit outcome (Beer et al., 2020)</vt:lpstr>
      <vt:lpstr>So: What drives behavioral responses to tax audits?</vt:lpstr>
      <vt:lpstr>This study investigates how audits affect post-audit compliance</vt:lpstr>
      <vt:lpstr>Research design: A variation of the standard tax compliance game</vt:lpstr>
      <vt:lpstr>Descriptive results: Bimodal compliance distribution</vt:lpstr>
      <vt:lpstr>General deterrent effect of audits: Increasing the risk of detection has a strong effect</vt:lpstr>
      <vt:lpstr>Specific deterrent effect of audits (1/2): Only effective audits have a positive effect</vt:lpstr>
      <vt:lpstr>Specific deterrent effect of audits (2/2): Responses of audited and unaudited taxpayers</vt:lpstr>
      <vt:lpstr>Changes in compliance after repeated audits</vt:lpstr>
      <vt:lpstr>Results: Summary</vt:lpstr>
      <vt:lpstr>Implications: How to increase the effectiveness of tax audits?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Inefficient Audits Decrease Subsequent Tax Compliance? Experimental Evidence    James Alm &amp; Matthias Kasper Tulane University</dc:title>
  <dc:creator>Kasper, Matthias</dc:creator>
  <cp:lastModifiedBy>Spalding, Helen</cp:lastModifiedBy>
  <cp:revision>139</cp:revision>
  <cp:lastPrinted>2021-11-17T11:33:04Z</cp:lastPrinted>
  <dcterms:modified xsi:type="dcterms:W3CDTF">2021-11-17T17:42:13Z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0x010100897C0DA2B2C6F4409B7A7BE51408BC67</vt:lpwstr>
  </property>
</Properties>
</file>